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9"/>
  </p:notesMasterIdLst>
  <p:handoutMasterIdLst>
    <p:handoutMasterId r:id="rId80"/>
  </p:handoutMasterIdLst>
  <p:sldIdLst>
    <p:sldId id="602" r:id="rId2"/>
    <p:sldId id="620" r:id="rId3"/>
    <p:sldId id="659" r:id="rId4"/>
    <p:sldId id="660" r:id="rId5"/>
    <p:sldId id="658" r:id="rId6"/>
    <p:sldId id="653" r:id="rId7"/>
    <p:sldId id="654" r:id="rId8"/>
    <p:sldId id="655" r:id="rId9"/>
    <p:sldId id="656" r:id="rId10"/>
    <p:sldId id="657" r:id="rId11"/>
    <p:sldId id="661" r:id="rId12"/>
    <p:sldId id="662" r:id="rId13"/>
    <p:sldId id="518" r:id="rId14"/>
    <p:sldId id="519" r:id="rId15"/>
    <p:sldId id="604" r:id="rId16"/>
    <p:sldId id="520" r:id="rId17"/>
    <p:sldId id="521" r:id="rId18"/>
    <p:sldId id="522" r:id="rId19"/>
    <p:sldId id="523" r:id="rId20"/>
    <p:sldId id="603" r:id="rId21"/>
    <p:sldId id="525" r:id="rId22"/>
    <p:sldId id="526" r:id="rId23"/>
    <p:sldId id="527" r:id="rId24"/>
    <p:sldId id="528" r:id="rId25"/>
    <p:sldId id="529" r:id="rId26"/>
    <p:sldId id="530" r:id="rId27"/>
    <p:sldId id="531" r:id="rId28"/>
    <p:sldId id="605" r:id="rId29"/>
    <p:sldId id="647" r:id="rId30"/>
    <p:sldId id="651" r:id="rId31"/>
    <p:sldId id="652" r:id="rId32"/>
    <p:sldId id="663" r:id="rId33"/>
    <p:sldId id="664" r:id="rId34"/>
    <p:sldId id="648" r:id="rId35"/>
    <p:sldId id="649" r:id="rId36"/>
    <p:sldId id="650" r:id="rId37"/>
    <p:sldId id="606" r:id="rId38"/>
    <p:sldId id="607" r:id="rId39"/>
    <p:sldId id="608" r:id="rId40"/>
    <p:sldId id="609" r:id="rId41"/>
    <p:sldId id="610" r:id="rId42"/>
    <p:sldId id="611" r:id="rId43"/>
    <p:sldId id="667" r:id="rId44"/>
    <p:sldId id="612" r:id="rId45"/>
    <p:sldId id="622" r:id="rId46"/>
    <p:sldId id="665" r:id="rId47"/>
    <p:sldId id="668" r:id="rId48"/>
    <p:sldId id="669" r:id="rId49"/>
    <p:sldId id="666" r:id="rId50"/>
    <p:sldId id="623" r:id="rId51"/>
    <p:sldId id="670" r:id="rId52"/>
    <p:sldId id="624" r:id="rId53"/>
    <p:sldId id="625" r:id="rId54"/>
    <p:sldId id="671" r:id="rId55"/>
    <p:sldId id="638" r:id="rId56"/>
    <p:sldId id="639" r:id="rId57"/>
    <p:sldId id="640" r:id="rId58"/>
    <p:sldId id="641" r:id="rId59"/>
    <p:sldId id="642" r:id="rId60"/>
    <p:sldId id="643" r:id="rId61"/>
    <p:sldId id="644" r:id="rId62"/>
    <p:sldId id="645" r:id="rId63"/>
    <p:sldId id="673" r:id="rId64"/>
    <p:sldId id="672" r:id="rId65"/>
    <p:sldId id="674" r:id="rId66"/>
    <p:sldId id="626" r:id="rId67"/>
    <p:sldId id="627" r:id="rId68"/>
    <p:sldId id="628" r:id="rId69"/>
    <p:sldId id="629" r:id="rId70"/>
    <p:sldId id="633" r:id="rId71"/>
    <p:sldId id="630" r:id="rId72"/>
    <p:sldId id="631" r:id="rId73"/>
    <p:sldId id="632" r:id="rId74"/>
    <p:sldId id="634" r:id="rId75"/>
    <p:sldId id="635" r:id="rId76"/>
    <p:sldId id="636" r:id="rId77"/>
    <p:sldId id="637" r:id="rId7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9D579A"/>
    <a:srgbClr val="008000"/>
    <a:srgbClr val="47D562"/>
    <a:srgbClr val="2D60C7"/>
    <a:srgbClr val="5CBDD0"/>
    <a:srgbClr val="53FFA1"/>
    <a:srgbClr val="84B5E5"/>
    <a:srgbClr val="4571FF"/>
    <a:srgbClr val="F6D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9" autoAdjust="0"/>
    <p:restoredTop sz="90684" autoAdjust="0"/>
  </p:normalViewPr>
  <p:slideViewPr>
    <p:cSldViewPr snapToGrid="0">
      <p:cViewPr varScale="1">
        <p:scale>
          <a:sx n="79" d="100"/>
          <a:sy n="79" d="100"/>
        </p:scale>
        <p:origin x="1709" y="77"/>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B1466F6-2A56-4AD8-8D5E-99E5D0942D6E}" type="datetimeFigureOut">
              <a:rPr lang="en-US" smtClean="0"/>
              <a:pPr/>
              <a:t>3/22/2022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8B09FC5-A84D-4E9D-9CA7-AE31317BD2FF}" type="slidenum">
              <a:rPr lang="en-US" smtClean="0"/>
              <a:pPr/>
              <a:t>‹#›</a:t>
            </a:fld>
            <a:endParaRPr lang="en-US"/>
          </a:p>
        </p:txBody>
      </p:sp>
    </p:spTree>
    <p:extLst>
      <p:ext uri="{BB962C8B-B14F-4D97-AF65-F5344CB8AC3E}">
        <p14:creationId xmlns:p14="http://schemas.microsoft.com/office/powerpoint/2010/main" val="3401720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133C742-EEDE-42F8-BBF4-DE6B17AF0E19}" type="datetimeFigureOut">
              <a:rPr lang="en-US" smtClean="0"/>
              <a:pPr/>
              <a:t>3/22/2022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ECCE01B-9CC7-41BF-A9F0-49896738A9A0}" type="slidenum">
              <a:rPr lang="en-US" smtClean="0"/>
              <a:pPr/>
              <a:t>‹#›</a:t>
            </a:fld>
            <a:endParaRPr lang="en-US"/>
          </a:p>
        </p:txBody>
      </p:sp>
    </p:spTree>
    <p:extLst>
      <p:ext uri="{BB962C8B-B14F-4D97-AF65-F5344CB8AC3E}">
        <p14:creationId xmlns:p14="http://schemas.microsoft.com/office/powerpoint/2010/main" val="56296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to put block multi-vector algorithms?</a:t>
            </a:r>
          </a:p>
          <a:p>
            <a:r>
              <a:rPr lang="en-US" dirty="0" smtClean="0"/>
              <a:t>Percentage of Future</a:t>
            </a:r>
            <a:r>
              <a:rPr lang="en-US" baseline="0" dirty="0" smtClean="0"/>
              <a:t> Work</a:t>
            </a:r>
          </a:p>
          <a:p>
            <a:r>
              <a:rPr lang="en-US" baseline="0" dirty="0" smtClean="0"/>
              <a:t>Diagram</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1</a:t>
            </a:fld>
            <a:endParaRPr lang="en-US"/>
          </a:p>
        </p:txBody>
      </p:sp>
    </p:spTree>
    <p:extLst>
      <p:ext uri="{BB962C8B-B14F-4D97-AF65-F5344CB8AC3E}">
        <p14:creationId xmlns:p14="http://schemas.microsoft.com/office/powerpoint/2010/main" val="2225599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43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5049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5012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zh-CN" altLang="en-US" dirty="0" smtClean="0"/>
              <a:t>打破了神经元间的联合适应性。每个特征变得强大</a:t>
            </a:r>
            <a:endParaRPr dirty="0"/>
          </a:p>
        </p:txBody>
      </p:sp>
    </p:spTree>
    <p:extLst>
      <p:ext uri="{BB962C8B-B14F-4D97-AF65-F5344CB8AC3E}">
        <p14:creationId xmlns:p14="http://schemas.microsoft.com/office/powerpoint/2010/main" val="74980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5" name="Shape 6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027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708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0519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906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6242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507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2</a:t>
            </a:fld>
            <a:endParaRPr lang="en-US"/>
          </a:p>
        </p:txBody>
      </p:sp>
    </p:spTree>
    <p:extLst>
      <p:ext uri="{BB962C8B-B14F-4D97-AF65-F5344CB8AC3E}">
        <p14:creationId xmlns:p14="http://schemas.microsoft.com/office/powerpoint/2010/main" val="2967416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Shape 7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0384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594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实现池化的时候没有用确定大小的</a:t>
            </a:r>
            <a:r>
              <a:rPr lang="en-US" altLang="zh-CN" sz="1200" b="0" i="0" kern="1200" dirty="0" err="1" smtClean="0">
                <a:solidFill>
                  <a:schemeClr val="tx1"/>
                </a:solidFill>
                <a:effectLst/>
                <a:latin typeface="+mn-lt"/>
                <a:ea typeface="+mn-ea"/>
                <a:cs typeface="+mn-cs"/>
              </a:rPr>
              <a:t>poolsize</a:t>
            </a:r>
            <a:r>
              <a:rPr lang="zh-CN" altLang="en-US" sz="1200" b="0" i="0" kern="1200" dirty="0" smtClean="0">
                <a:solidFill>
                  <a:schemeClr val="tx1"/>
                </a:solidFill>
                <a:effectLst/>
                <a:latin typeface="+mn-lt"/>
                <a:ea typeface="+mn-ea"/>
                <a:cs typeface="+mn-cs"/>
              </a:rPr>
              <a:t>，而是随机化的</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32</a:t>
            </a:fld>
            <a:endParaRPr lang="en-US"/>
          </a:p>
        </p:txBody>
      </p:sp>
    </p:spTree>
    <p:extLst>
      <p:ext uri="{BB962C8B-B14F-4D97-AF65-F5344CB8AC3E}">
        <p14:creationId xmlns:p14="http://schemas.microsoft.com/office/powerpoint/2010/main" val="91346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56162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140371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481537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85180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978800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每次输入一个样本</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43</a:t>
            </a:fld>
            <a:endParaRPr lang="en-US"/>
          </a:p>
        </p:txBody>
      </p:sp>
    </p:spTree>
    <p:extLst>
      <p:ext uri="{BB962C8B-B14F-4D97-AF65-F5344CB8AC3E}">
        <p14:creationId xmlns:p14="http://schemas.microsoft.com/office/powerpoint/2010/main" val="2330619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26052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5</a:t>
            </a:fld>
            <a:endParaRPr lang="en-US"/>
          </a:p>
        </p:txBody>
      </p:sp>
    </p:spTree>
    <p:extLst>
      <p:ext uri="{BB962C8B-B14F-4D97-AF65-F5344CB8AC3E}">
        <p14:creationId xmlns:p14="http://schemas.microsoft.com/office/powerpoint/2010/main" val="3520611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使用大学习率也不怕</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49</a:t>
            </a:fld>
            <a:endParaRPr lang="en-US"/>
          </a:p>
        </p:txBody>
      </p:sp>
    </p:spTree>
    <p:extLst>
      <p:ext uri="{BB962C8B-B14F-4D97-AF65-F5344CB8AC3E}">
        <p14:creationId xmlns:p14="http://schemas.microsoft.com/office/powerpoint/2010/main" val="2162700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54</a:t>
            </a:fld>
            <a:endParaRPr lang="en-US"/>
          </a:p>
        </p:txBody>
      </p:sp>
    </p:spTree>
    <p:extLst>
      <p:ext uri="{BB962C8B-B14F-4D97-AF65-F5344CB8AC3E}">
        <p14:creationId xmlns:p14="http://schemas.microsoft.com/office/powerpoint/2010/main" val="241224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5844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zh-CN" altLang="en-US" sz="1200" b="0" i="0" kern="1200" dirty="0" smtClean="0">
                <a:solidFill>
                  <a:schemeClr val="tx1"/>
                </a:solidFill>
                <a:effectLst/>
                <a:latin typeface="+mn-lt"/>
                <a:ea typeface="+mn-ea"/>
                <a:cs typeface="+mn-cs"/>
              </a:rPr>
              <a:t>利用数据、任务、或模型之间的相似性，将在旧领域学习过的模型，应用于新领域的一种学习过程</a:t>
            </a:r>
            <a:endParaRPr dirty="0"/>
          </a:p>
        </p:txBody>
      </p:sp>
    </p:spTree>
    <p:extLst>
      <p:ext uri="{BB962C8B-B14F-4D97-AF65-F5344CB8AC3E}">
        <p14:creationId xmlns:p14="http://schemas.microsoft.com/office/powerpoint/2010/main" val="372139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14668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66314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9848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6133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19037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08176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6</a:t>
            </a:fld>
            <a:endParaRPr lang="en-US"/>
          </a:p>
        </p:txBody>
      </p:sp>
    </p:spTree>
    <p:extLst>
      <p:ext uri="{BB962C8B-B14F-4D97-AF65-F5344CB8AC3E}">
        <p14:creationId xmlns:p14="http://schemas.microsoft.com/office/powerpoint/2010/main" val="3460597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一般停止在</a:t>
            </a:r>
            <a:r>
              <a:rPr lang="en-US" altLang="zh-CN" dirty="0" smtClean="0"/>
              <a:t>3*3</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67</a:t>
            </a:fld>
            <a:endParaRPr lang="en-US"/>
          </a:p>
        </p:txBody>
      </p:sp>
    </p:spTree>
    <p:extLst>
      <p:ext uri="{BB962C8B-B14F-4D97-AF65-F5344CB8AC3E}">
        <p14:creationId xmlns:p14="http://schemas.microsoft.com/office/powerpoint/2010/main" val="1838519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不能降维，但能够信息融合，减少参数量</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68</a:t>
            </a:fld>
            <a:endParaRPr lang="en-US"/>
          </a:p>
        </p:txBody>
      </p:sp>
    </p:spTree>
    <p:extLst>
      <p:ext uri="{BB962C8B-B14F-4D97-AF65-F5344CB8AC3E}">
        <p14:creationId xmlns:p14="http://schemas.microsoft.com/office/powerpoint/2010/main" val="385738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在不同的训练集上训练多个模型</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如果训练集稍微有所改变就会导致分类器性能比较大大变化那么我们可以采用</a:t>
            </a:r>
            <a:r>
              <a:rPr lang="en-US" altLang="zh-CN" sz="1200" b="0" i="0" kern="1200" dirty="0" smtClean="0">
                <a:solidFill>
                  <a:schemeClr val="tx1"/>
                </a:solidFill>
                <a:effectLst/>
                <a:latin typeface="+mn-lt"/>
                <a:ea typeface="+mn-ea"/>
                <a:cs typeface="+mn-cs"/>
              </a:rPr>
              <a:t>bagging</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7</a:t>
            </a:fld>
            <a:endParaRPr lang="en-US"/>
          </a:p>
        </p:txBody>
      </p:sp>
    </p:spTree>
    <p:extLst>
      <p:ext uri="{BB962C8B-B14F-4D97-AF65-F5344CB8AC3E}">
        <p14:creationId xmlns:p14="http://schemas.microsoft.com/office/powerpoint/2010/main" val="399134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训练集不变，只是训练集中每个样例在分类器中的权重发生变化。</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a:t>
            </a:fld>
            <a:endParaRPr lang="en-US"/>
          </a:p>
        </p:txBody>
      </p:sp>
    </p:spTree>
    <p:extLst>
      <p:ext uri="{BB962C8B-B14F-4D97-AF65-F5344CB8AC3E}">
        <p14:creationId xmlns:p14="http://schemas.microsoft.com/office/powerpoint/2010/main" val="173944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学习率周期性变化，产生不同模型集成</a:t>
            </a:r>
            <a:endParaRPr lang="zh-CN" altLang="en-US" dirty="0"/>
          </a:p>
        </p:txBody>
      </p:sp>
      <p:sp>
        <p:nvSpPr>
          <p:cNvPr id="4" name="灯片编号占位符 3"/>
          <p:cNvSpPr>
            <a:spLocks noGrp="1"/>
          </p:cNvSpPr>
          <p:nvPr>
            <p:ph type="sldNum" sz="quarter" idx="10"/>
          </p:nvPr>
        </p:nvSpPr>
        <p:spPr/>
        <p:txBody>
          <a:bodyPr/>
          <a:lstStyle/>
          <a:p>
            <a:fld id="{AECCE01B-9CC7-41BF-A9F0-49896738A9A0}" type="slidenum">
              <a:rPr lang="en-US" smtClean="0"/>
              <a:pPr/>
              <a:t>9</a:t>
            </a:fld>
            <a:endParaRPr lang="en-US"/>
          </a:p>
        </p:txBody>
      </p:sp>
    </p:spTree>
    <p:extLst>
      <p:ext uri="{BB962C8B-B14F-4D97-AF65-F5344CB8AC3E}">
        <p14:creationId xmlns:p14="http://schemas.microsoft.com/office/powerpoint/2010/main" val="234882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662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7413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15A688-2A02-4252-8F80-2AEEB693329C}" type="datetimeFigureOut">
              <a:rPr lang="en-US" smtClean="0"/>
              <a:pPr/>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A688-2A02-4252-8F80-2AEEB693329C}" type="datetimeFigureOut">
              <a:rPr lang="en-US" smtClean="0"/>
              <a:pPr/>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15A688-2A02-4252-8F80-2AEEB693329C}" type="datetimeFigureOut">
              <a:rPr lang="en-US" smtClean="0"/>
              <a:pPr/>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3" name="Shape 13"/>
          <p:cNvSpPr/>
          <p:nvPr/>
        </p:nvSpPr>
        <p:spPr>
          <a:xfrm>
            <a:off x="0" y="6165500"/>
            <a:ext cx="9144000" cy="705600"/>
          </a:xfrm>
          <a:prstGeom prst="rect">
            <a:avLst/>
          </a:prstGeom>
          <a:solidFill>
            <a:srgbClr val="8C1515"/>
          </a:solidFill>
          <a:ln>
            <a:noFill/>
          </a:ln>
        </p:spPr>
        <p:txBody>
          <a:bodyPr lIns="91425" tIns="91425" rIns="91425" bIns="91425" anchor="ctr" anchorCtr="0">
            <a:noAutofit/>
          </a:bodyPr>
          <a:lstStyle/>
          <a:p>
            <a:pPr lvl="0">
              <a:spcBef>
                <a:spcPts val="0"/>
              </a:spcBef>
              <a:buNone/>
            </a:pPr>
            <a:endParaRPr/>
          </a:p>
        </p:txBody>
      </p:sp>
      <p:sp>
        <p:nvSpPr>
          <p:cNvPr id="14" name="Shape 14"/>
          <p:cNvSpPr txBox="1"/>
          <p:nvPr/>
        </p:nvSpPr>
        <p:spPr>
          <a:xfrm>
            <a:off x="72200" y="6165500"/>
            <a:ext cx="9071800" cy="722000"/>
          </a:xfrm>
          <a:prstGeom prst="rect">
            <a:avLst/>
          </a:prstGeom>
          <a:noFill/>
          <a:ln>
            <a:noFill/>
          </a:ln>
        </p:spPr>
        <p:txBody>
          <a:bodyPr lIns="91425" tIns="91425" rIns="91425" bIns="91425" anchor="t" anchorCtr="0">
            <a:noAutofit/>
          </a:bodyPr>
          <a:lstStyle/>
          <a:p>
            <a:pPr lvl="0">
              <a:spcBef>
                <a:spcPts val="0"/>
              </a:spcBef>
              <a:buNone/>
            </a:pPr>
            <a:r>
              <a:rPr lang="en" sz="1800" dirty="0" smtClean="0">
                <a:solidFill>
                  <a:srgbClr val="FFFFFF"/>
                </a:solidFill>
              </a:rPr>
              <a:t>Based on cs231n by Fei-Fei </a:t>
            </a:r>
            <a:r>
              <a:rPr lang="en" sz="1800" dirty="0">
                <a:solidFill>
                  <a:srgbClr val="FFFFFF"/>
                </a:solidFill>
              </a:rPr>
              <a:t>Li &amp; Andrej Karpathy &amp; Justin Johnson</a:t>
            </a:r>
          </a:p>
        </p:txBody>
      </p:sp>
    </p:spTree>
    <p:extLst>
      <p:ext uri="{BB962C8B-B14F-4D97-AF65-F5344CB8AC3E}">
        <p14:creationId xmlns:p14="http://schemas.microsoft.com/office/powerpoint/2010/main" val="3154318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389" tIns="91389" rIns="91389" bIns="91389"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1"/>
          </p:nvPr>
        </p:nvSpPr>
        <p:spPr>
          <a:xfrm>
            <a:off x="457200" y="1600201"/>
            <a:ext cx="8229600" cy="4967573"/>
          </a:xfrm>
          <a:prstGeom prst="rect">
            <a:avLst/>
          </a:prstGeom>
          <a:noFill/>
          <a:ln>
            <a:noFill/>
          </a:ln>
        </p:spPr>
        <p:txBody>
          <a:bodyPr lIns="91389" tIns="91389" rIns="91389" bIns="91389"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804" y="6333138"/>
            <a:ext cx="548699" cy="524699"/>
          </a:xfrm>
          <a:prstGeom prst="rect">
            <a:avLst/>
          </a:prstGeom>
        </p:spPr>
        <p:txBody>
          <a:bodyPr lIns="91389" tIns="91389" rIns="91389" bIns="91389" anchor="ctr" anchorCtr="0">
            <a:noAutofit/>
          </a:bodyPr>
          <a:lstStyle>
            <a:lvl1pPr>
              <a:spcBef>
                <a:spcPts val="0"/>
              </a:spcBef>
              <a:buNone/>
              <a:defRPr/>
            </a:lvl1p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27242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A688-2A02-4252-8F80-2AEEB693329C}" type="datetimeFigureOut">
              <a:rPr lang="en-US" smtClean="0"/>
              <a:pPr/>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15A688-2A02-4252-8F80-2AEEB693329C}" type="datetimeFigureOut">
              <a:rPr lang="en-US" smtClean="0"/>
              <a:pPr/>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63691-4FD2-4972-8193-2A207F5FB454}"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15A688-2A02-4252-8F80-2AEEB693329C}" type="datetimeFigureOut">
              <a:rPr lang="en-US" smtClean="0"/>
              <a:pPr/>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15A688-2A02-4252-8F80-2AEEB693329C}" type="datetimeFigureOut">
              <a:rPr lang="en-US" smtClean="0"/>
              <a:pPr/>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63691-4FD2-4972-8193-2A207F5FB454}"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15A688-2A02-4252-8F80-2AEEB693329C}" type="datetimeFigureOut">
              <a:rPr lang="en-US" smtClean="0"/>
              <a:pPr/>
              <a:t>3/22/2022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5A688-2A02-4252-8F80-2AEEB693329C}" type="datetimeFigureOut">
              <a:rPr lang="en-US" smtClean="0"/>
              <a:pPr/>
              <a:t>3/22/2022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15A688-2A02-4252-8F80-2AEEB693329C}" type="datetimeFigureOut">
              <a:rPr lang="en-US" smtClean="0"/>
              <a:pPr/>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15A688-2A02-4252-8F80-2AEEB693329C}" type="datetimeFigureOut">
              <a:rPr lang="en-US" smtClean="0"/>
              <a:pPr/>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63691-4FD2-4972-8193-2A207F5FB4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9144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215A688-2A02-4252-8F80-2AEEB693329C}" type="datetimeFigureOut">
              <a:rPr lang="en-US" smtClean="0"/>
              <a:pPr/>
              <a:t>3/22/2022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3763691-4FD2-4972-8193-2A207F5FB4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iming>
    <p:tnLst>
      <p:par>
        <p:cTn id="1" dur="indefinite" restart="never" nodeType="tmRoot"/>
      </p:par>
    </p:tnLst>
  </p:timing>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jmlr.org/papers/volume15/srivastava14a/srivastava14a.pdf?utm_content=buffer79b43&amp;utm_medium=social&amp;utm_source=twitter.com&amp;utm_campaign=buffer," TargetMode="External"/><Relationship Id="rId2" Type="http://schemas.openxmlformats.org/officeDocument/2006/relationships/image" Target="../media/image16.gif"/><Relationship Id="rId1" Type="http://schemas.openxmlformats.org/officeDocument/2006/relationships/slideLayout" Target="../slideLayouts/slideLayout12.xml"/><Relationship Id="rId6" Type="http://schemas.openxmlformats.org/officeDocument/2006/relationships/hyperlink" Target="https://scholar.google.com/citations?user=xegzhJcAAAAJ&amp;hl=zh-CN&amp;oi=sra" TargetMode="External"/><Relationship Id="rId5" Type="http://schemas.openxmlformats.org/officeDocument/2006/relationships/hyperlink" Target="https://scholar.google.com/citations?user=JicYPdAAAAAJ&amp;hl=zh-CN&amp;oi=sra" TargetMode="External"/><Relationship Id="rId4" Type="http://schemas.openxmlformats.org/officeDocument/2006/relationships/hyperlink" Target="https://scholar.google.com/citations?user=s1PgoeUAAAAJ&amp;hl=zh-CN&amp;oi=sr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11.08883" TargetMode="External"/><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214078"/>
            <a:ext cx="8322013" cy="1793817"/>
          </a:xfrm>
        </p:spPr>
        <p:txBody>
          <a:bodyPr/>
          <a:lstStyle/>
          <a:p>
            <a:pPr algn="ctr"/>
            <a:r>
              <a:rPr lang="en-US" altLang="zh-CN" sz="3600" cap="none" dirty="0">
                <a:solidFill>
                  <a:schemeClr val="accent1"/>
                </a:solidFill>
              </a:rPr>
              <a:t>CN:CST31209</a:t>
            </a:r>
            <a:br>
              <a:rPr lang="en-US" altLang="zh-CN" sz="3600" cap="none" dirty="0">
                <a:solidFill>
                  <a:schemeClr val="accent1"/>
                </a:solidFill>
              </a:rPr>
            </a:br>
            <a:r>
              <a:rPr lang="en-US" sz="3600" cap="none" dirty="0">
                <a:solidFill>
                  <a:schemeClr val="accent1"/>
                </a:solidFill>
              </a:rPr>
              <a:t>: </a:t>
            </a:r>
            <a:r>
              <a:rPr lang="en-US" altLang="zh-CN" sz="3600" cap="none" dirty="0">
                <a:solidFill>
                  <a:schemeClr val="accent1"/>
                </a:solidFill>
              </a:rPr>
              <a:t>Deep Learning and Big Data Intelligence</a:t>
            </a:r>
            <a:endParaRPr lang="en-US" sz="3600" cap="none" dirty="0">
              <a:solidFill>
                <a:schemeClr val="accent1"/>
              </a:solidFill>
            </a:endParaRPr>
          </a:p>
        </p:txBody>
      </p:sp>
      <p:sp>
        <p:nvSpPr>
          <p:cNvPr id="4" name="Subtitle 2"/>
          <p:cNvSpPr txBox="1">
            <a:spLocks/>
          </p:cNvSpPr>
          <p:nvPr/>
        </p:nvSpPr>
        <p:spPr>
          <a:xfrm>
            <a:off x="1076325" y="3756211"/>
            <a:ext cx="7000875" cy="2330264"/>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r>
              <a:rPr lang="en-US" sz="2400" dirty="0" smtClean="0">
                <a:solidFill>
                  <a:schemeClr val="tx1"/>
                </a:solidFill>
              </a:rPr>
              <a:t>JING WEN</a:t>
            </a:r>
          </a:p>
          <a:p>
            <a:r>
              <a:rPr lang="en-US" sz="2400" dirty="0" smtClean="0">
                <a:solidFill>
                  <a:schemeClr val="tx1"/>
                </a:solidFill>
              </a:rPr>
              <a:t>S</a:t>
            </a:r>
            <a:r>
              <a:rPr lang="en-US" altLang="zh-CN" sz="2400" dirty="0" smtClean="0">
                <a:solidFill>
                  <a:schemeClr val="tx1"/>
                </a:solidFill>
              </a:rPr>
              <a:t>pring 2021</a:t>
            </a:r>
            <a:endParaRPr lang="en-US" sz="2400" dirty="0" smtClean="0">
              <a:solidFill>
                <a:schemeClr val="tx1"/>
              </a:solidFill>
            </a:endParaRPr>
          </a:p>
          <a:p>
            <a:r>
              <a:rPr lang="en-US" sz="2400" smtClean="0">
                <a:solidFill>
                  <a:schemeClr val="tx1"/>
                </a:solidFill>
              </a:rPr>
              <a:t>Lecture 6:</a:t>
            </a:r>
            <a:r>
              <a:rPr lang="en-US" altLang="zh-CN" sz="2400" smtClean="0">
                <a:solidFill>
                  <a:schemeClr val="tx1"/>
                </a:solidFill>
              </a:rPr>
              <a:t>Training </a:t>
            </a:r>
            <a:r>
              <a:rPr lang="en-US" altLang="zh-CN" sz="2400" dirty="0">
                <a:solidFill>
                  <a:schemeClr val="tx1"/>
                </a:solidFill>
              </a:rPr>
              <a:t>Neural Networks </a:t>
            </a:r>
            <a:r>
              <a:rPr lang="en-US" altLang="zh-CN" sz="2400" dirty="0" smtClean="0">
                <a:solidFill>
                  <a:schemeClr val="tx1"/>
                </a:solidFill>
              </a:rPr>
              <a:t>II</a:t>
            </a:r>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sz="2400" dirty="0" smtClean="0">
              <a:solidFill>
                <a:schemeClr val="tx1"/>
              </a:solidFill>
            </a:endParaRPr>
          </a:p>
          <a:p>
            <a:endParaRPr lang="en-US" sz="2400" dirty="0" smtClean="0">
              <a:solidFill>
                <a:schemeClr val="tx1"/>
              </a:solidFill>
            </a:endParaRPr>
          </a:p>
        </p:txBody>
      </p:sp>
    </p:spTree>
    <p:extLst>
      <p:ext uri="{BB962C8B-B14F-4D97-AF65-F5344CB8AC3E}">
        <p14:creationId xmlns:p14="http://schemas.microsoft.com/office/powerpoint/2010/main" val="2583235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10</a:t>
            </a:fld>
            <a:endParaRPr lang="en"/>
          </a:p>
        </p:txBody>
      </p:sp>
      <p:sp>
        <p:nvSpPr>
          <p:cNvPr id="561" name="Shape 561"/>
          <p:cNvSpPr txBox="1"/>
          <p:nvPr/>
        </p:nvSpPr>
        <p:spPr>
          <a:xfrm>
            <a:off x="695926" y="76200"/>
            <a:ext cx="7364399" cy="3925475"/>
          </a:xfrm>
          <a:prstGeom prst="rect">
            <a:avLst/>
          </a:prstGeom>
          <a:noFill/>
          <a:ln>
            <a:noFill/>
          </a:ln>
        </p:spPr>
        <p:txBody>
          <a:bodyPr lIns="91425" tIns="91425" rIns="91425" bIns="91425" anchor="t" anchorCtr="0">
            <a:noAutofit/>
          </a:bodyPr>
          <a:lstStyle/>
          <a:p>
            <a:pPr marL="38100">
              <a:buSzPct val="100000"/>
            </a:pPr>
            <a:r>
              <a:rPr lang="en" sz="3200" dirty="0" smtClean="0">
                <a:solidFill>
                  <a:schemeClr val="bg1"/>
                </a:solidFill>
              </a:rPr>
              <a:t>Bagging on image classification tasks</a:t>
            </a:r>
          </a:p>
          <a:p>
            <a:endParaRPr sz="3000" dirty="0" smtClean="0"/>
          </a:p>
          <a:p>
            <a:endParaRPr lang="en" sz="3000" dirty="0" smtClean="0"/>
          </a:p>
          <a:p>
            <a:endParaRPr lang="en" sz="3000" dirty="0"/>
          </a:p>
          <a:p>
            <a:r>
              <a:rPr lang="en" sz="3000" dirty="0" smtClean="0"/>
              <a:t>Enjoy </a:t>
            </a:r>
            <a:r>
              <a:rPr lang="en" sz="3000" dirty="0"/>
              <a:t>2% extra </a:t>
            </a:r>
            <a:r>
              <a:rPr lang="en" sz="3000" dirty="0" smtClean="0"/>
              <a:t>accuracy</a:t>
            </a:r>
            <a:endParaRPr lang="en" sz="3000" dirty="0"/>
          </a:p>
        </p:txBody>
      </p:sp>
    </p:spTree>
    <p:extLst>
      <p:ext uri="{BB962C8B-B14F-4D97-AF65-F5344CB8AC3E}">
        <p14:creationId xmlns:p14="http://schemas.microsoft.com/office/powerpoint/2010/main" val="2043689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19854" y="1546869"/>
            <a:ext cx="8924146" cy="1075198"/>
          </a:xfrm>
          <a:prstGeom prst="rect">
            <a:avLst/>
          </a:prstGeom>
        </p:spPr>
      </p:pic>
      <p:sp>
        <p:nvSpPr>
          <p:cNvPr id="5" name="矩形 4"/>
          <p:cNvSpPr/>
          <p:nvPr/>
        </p:nvSpPr>
        <p:spPr>
          <a:xfrm>
            <a:off x="279238" y="272534"/>
            <a:ext cx="5832046" cy="584775"/>
          </a:xfrm>
          <a:prstGeom prst="rect">
            <a:avLst/>
          </a:prstGeom>
        </p:spPr>
        <p:txBody>
          <a:bodyPr wrap="none">
            <a:spAutoFit/>
          </a:bodyPr>
          <a:lstStyle/>
          <a:p>
            <a:r>
              <a:rPr lang="en" altLang="zh-CN" sz="3200" dirty="0" smtClean="0">
                <a:solidFill>
                  <a:schemeClr val="bg1"/>
                </a:solidFill>
              </a:rPr>
              <a:t>Regularization:add term to loss</a:t>
            </a:r>
            <a:endParaRPr lang="zh-CN" altLang="en-US" sz="3200" dirty="0"/>
          </a:p>
        </p:txBody>
      </p:sp>
      <p:pic>
        <p:nvPicPr>
          <p:cNvPr id="6" name="图片 5"/>
          <p:cNvPicPr>
            <a:picLocks noChangeAspect="1"/>
          </p:cNvPicPr>
          <p:nvPr/>
        </p:nvPicPr>
        <p:blipFill>
          <a:blip r:embed="rId3"/>
          <a:stretch>
            <a:fillRect/>
          </a:stretch>
        </p:blipFill>
        <p:spPr>
          <a:xfrm>
            <a:off x="371638" y="3218752"/>
            <a:ext cx="8400723" cy="1854833"/>
          </a:xfrm>
          <a:prstGeom prst="rect">
            <a:avLst/>
          </a:prstGeom>
        </p:spPr>
      </p:pic>
    </p:spTree>
    <p:extLst>
      <p:ext uri="{BB962C8B-B14F-4D97-AF65-F5344CB8AC3E}">
        <p14:creationId xmlns:p14="http://schemas.microsoft.com/office/powerpoint/2010/main" val="323540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279238" y="272534"/>
            <a:ext cx="3645550" cy="584775"/>
          </a:xfrm>
          <a:prstGeom prst="rect">
            <a:avLst/>
          </a:prstGeom>
        </p:spPr>
        <p:txBody>
          <a:bodyPr wrap="none">
            <a:spAutoFit/>
          </a:bodyPr>
          <a:lstStyle/>
          <a:p>
            <a:r>
              <a:rPr lang="en" altLang="zh-CN" sz="3200" dirty="0" smtClean="0">
                <a:solidFill>
                  <a:schemeClr val="bg1"/>
                </a:solidFill>
              </a:rPr>
              <a:t>Data augmentation</a:t>
            </a:r>
            <a:endParaRPr lang="zh-CN" altLang="en-US" sz="3200" dirty="0"/>
          </a:p>
        </p:txBody>
      </p:sp>
      <p:pic>
        <p:nvPicPr>
          <p:cNvPr id="5" name="图片 4"/>
          <p:cNvPicPr>
            <a:picLocks noChangeAspect="1"/>
          </p:cNvPicPr>
          <p:nvPr/>
        </p:nvPicPr>
        <p:blipFill>
          <a:blip r:embed="rId2"/>
          <a:stretch>
            <a:fillRect/>
          </a:stretch>
        </p:blipFill>
        <p:spPr>
          <a:xfrm>
            <a:off x="457200" y="1524000"/>
            <a:ext cx="6121920" cy="2343417"/>
          </a:xfrm>
          <a:prstGeom prst="rect">
            <a:avLst/>
          </a:prstGeom>
        </p:spPr>
      </p:pic>
      <p:pic>
        <p:nvPicPr>
          <p:cNvPr id="6" name="图片 5"/>
          <p:cNvPicPr>
            <a:picLocks noChangeAspect="1"/>
          </p:cNvPicPr>
          <p:nvPr/>
        </p:nvPicPr>
        <p:blipFill>
          <a:blip r:embed="rId3"/>
          <a:stretch>
            <a:fillRect/>
          </a:stretch>
        </p:blipFill>
        <p:spPr>
          <a:xfrm>
            <a:off x="106379" y="4618920"/>
            <a:ext cx="8931242" cy="1388490"/>
          </a:xfrm>
          <a:prstGeom prst="rect">
            <a:avLst/>
          </a:prstGeom>
        </p:spPr>
      </p:pic>
      <p:pic>
        <p:nvPicPr>
          <p:cNvPr id="7" name="图片 6"/>
          <p:cNvPicPr>
            <a:picLocks noChangeAspect="1"/>
          </p:cNvPicPr>
          <p:nvPr/>
        </p:nvPicPr>
        <p:blipFill>
          <a:blip r:embed="rId4"/>
          <a:stretch>
            <a:fillRect/>
          </a:stretch>
        </p:blipFill>
        <p:spPr>
          <a:xfrm>
            <a:off x="6579120" y="1275191"/>
            <a:ext cx="2254953" cy="3343729"/>
          </a:xfrm>
          <a:prstGeom prst="rect">
            <a:avLst/>
          </a:prstGeom>
        </p:spPr>
      </p:pic>
    </p:spTree>
    <p:extLst>
      <p:ext uri="{BB962C8B-B14F-4D97-AF65-F5344CB8AC3E}">
        <p14:creationId xmlns:p14="http://schemas.microsoft.com/office/powerpoint/2010/main" val="135391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13</a:t>
            </a:fld>
            <a:endParaRPr lang="en"/>
          </a:p>
        </p:txBody>
      </p:sp>
      <p:sp>
        <p:nvSpPr>
          <p:cNvPr id="580"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472295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14</a:t>
            </a:fld>
            <a:endParaRPr lang="en"/>
          </a:p>
        </p:txBody>
      </p:sp>
      <p:sp>
        <p:nvSpPr>
          <p:cNvPr id="586" name="Shape 586"/>
          <p:cNvSpPr txBox="1"/>
          <p:nvPr/>
        </p:nvSpPr>
        <p:spPr>
          <a:xfrm>
            <a:off x="173151" y="95250"/>
            <a:ext cx="8864999" cy="1960100"/>
          </a:xfrm>
          <a:prstGeom prst="rect">
            <a:avLst/>
          </a:prstGeom>
          <a:noFill/>
          <a:ln>
            <a:noFill/>
          </a:ln>
        </p:spPr>
        <p:txBody>
          <a:bodyPr lIns="91425" tIns="91425" rIns="91425" bIns="91425" anchor="t" anchorCtr="0">
            <a:noAutofit/>
          </a:bodyPr>
          <a:lstStyle/>
          <a:p>
            <a:r>
              <a:rPr lang="en" sz="3200" dirty="0" smtClean="0">
                <a:solidFill>
                  <a:schemeClr val="bg1"/>
                </a:solidFill>
              </a:rPr>
              <a:t>Regularization</a:t>
            </a:r>
            <a:r>
              <a:rPr lang="en" sz="3200" dirty="0">
                <a:solidFill>
                  <a:schemeClr val="bg1"/>
                </a:solidFill>
              </a:rPr>
              <a:t> </a:t>
            </a:r>
            <a:r>
              <a:rPr lang="en" sz="3200" dirty="0" smtClean="0">
                <a:solidFill>
                  <a:schemeClr val="bg1"/>
                </a:solidFill>
              </a:rPr>
              <a:t>by Dropout</a:t>
            </a:r>
          </a:p>
          <a:p>
            <a:endParaRPr lang="en" sz="3000" b="1" dirty="0"/>
          </a:p>
          <a:p>
            <a:r>
              <a:rPr lang="en" sz="2400" dirty="0"/>
              <a:t>“randomly set some neurons to zero in the forward pass</a:t>
            </a:r>
            <a:r>
              <a:rPr lang="en" sz="2400" dirty="0" smtClean="0"/>
              <a:t>”</a:t>
            </a:r>
          </a:p>
          <a:p>
            <a:r>
              <a:rPr lang="en-US" sz="2400" dirty="0" smtClean="0"/>
              <a:t>e</a:t>
            </a:r>
            <a:r>
              <a:rPr lang="en" sz="2400" dirty="0" smtClean="0"/>
              <a:t>ach neuro has p% to dropout</a:t>
            </a:r>
          </a:p>
          <a:p>
            <a:r>
              <a:rPr lang="en" sz="2400" dirty="0" smtClean="0"/>
              <a:t>0.5 </a:t>
            </a:r>
            <a:r>
              <a:rPr lang="en-US" sz="2400" dirty="0" smtClean="0"/>
              <a:t>is common</a:t>
            </a:r>
            <a:endParaRPr lang="en" sz="2400" dirty="0"/>
          </a:p>
        </p:txBody>
      </p:sp>
      <p:pic>
        <p:nvPicPr>
          <p:cNvPr id="587" name="Shape 587"/>
          <p:cNvPicPr preferRelativeResize="0"/>
          <p:nvPr/>
        </p:nvPicPr>
        <p:blipFill>
          <a:blip r:embed="rId3">
            <a:alphaModFix/>
          </a:blip>
          <a:stretch>
            <a:fillRect/>
          </a:stretch>
        </p:blipFill>
        <p:spPr>
          <a:xfrm>
            <a:off x="654940" y="2504382"/>
            <a:ext cx="5848350" cy="3124200"/>
          </a:xfrm>
          <a:prstGeom prst="rect">
            <a:avLst/>
          </a:prstGeom>
          <a:noFill/>
          <a:ln>
            <a:noFill/>
          </a:ln>
        </p:spPr>
      </p:pic>
      <p:sp>
        <p:nvSpPr>
          <p:cNvPr id="588" name="Shape 588"/>
          <p:cNvSpPr txBox="1"/>
          <p:nvPr/>
        </p:nvSpPr>
        <p:spPr>
          <a:xfrm>
            <a:off x="7020000" y="3295732"/>
            <a:ext cx="2124000" cy="393600"/>
          </a:xfrm>
          <a:prstGeom prst="rect">
            <a:avLst/>
          </a:prstGeom>
          <a:noFill/>
          <a:ln>
            <a:noFill/>
          </a:ln>
        </p:spPr>
        <p:txBody>
          <a:bodyPr lIns="91425" tIns="91425" rIns="91425" bIns="91425" anchor="t" anchorCtr="0">
            <a:noAutofit/>
          </a:bodyPr>
          <a:lstStyle/>
          <a:p>
            <a:r>
              <a:rPr lang="en" i="1" dirty="0">
                <a:solidFill>
                  <a:srgbClr val="0000FF"/>
                </a:solidFill>
              </a:rPr>
              <a:t>[Srivastava et al</a:t>
            </a:r>
            <a:r>
              <a:rPr lang="en" i="1" dirty="0" smtClean="0">
                <a:solidFill>
                  <a:srgbClr val="0000FF"/>
                </a:solidFill>
              </a:rPr>
              <a:t>.,</a:t>
            </a:r>
            <a:r>
              <a:rPr lang="en-US" altLang="zh-CN" b="1" dirty="0"/>
              <a:t> </a:t>
            </a:r>
            <a:r>
              <a:rPr lang="en-US" altLang="zh-CN" i="1" dirty="0">
                <a:solidFill>
                  <a:srgbClr val="0000FF"/>
                </a:solidFill>
              </a:rPr>
              <a:t>Dropout: A Simple Way to Prevent Neural Networks from Overfitting</a:t>
            </a:r>
          </a:p>
          <a:p>
            <a:r>
              <a:rPr lang="en" i="1" dirty="0" smtClean="0">
                <a:solidFill>
                  <a:srgbClr val="0000FF"/>
                </a:solidFill>
              </a:rPr>
              <a:t> </a:t>
            </a:r>
            <a:r>
              <a:rPr lang="en" i="1" dirty="0">
                <a:solidFill>
                  <a:srgbClr val="0000FF"/>
                </a:solidFill>
              </a:rPr>
              <a:t>2014]</a:t>
            </a:r>
          </a:p>
        </p:txBody>
      </p:sp>
    </p:spTree>
    <p:extLst>
      <p:ext uri="{BB962C8B-B14F-4D97-AF65-F5344CB8AC3E}">
        <p14:creationId xmlns:p14="http://schemas.microsoft.com/office/powerpoint/2010/main" val="129087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3" y="1221015"/>
            <a:ext cx="7496629" cy="4216854"/>
          </a:xfrm>
          <a:prstGeom prst="rect">
            <a:avLst/>
          </a:prstGeom>
        </p:spPr>
      </p:pic>
      <p:sp>
        <p:nvSpPr>
          <p:cNvPr id="4"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4213937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16</a:t>
            </a:fld>
            <a:endParaRPr lang="en"/>
          </a:p>
        </p:txBody>
      </p:sp>
      <p:pic>
        <p:nvPicPr>
          <p:cNvPr id="594" name="Shape 594"/>
          <p:cNvPicPr preferRelativeResize="0"/>
          <p:nvPr/>
        </p:nvPicPr>
        <p:blipFill>
          <a:blip r:embed="rId3">
            <a:alphaModFix/>
          </a:blip>
          <a:stretch>
            <a:fillRect/>
          </a:stretch>
        </p:blipFill>
        <p:spPr>
          <a:xfrm>
            <a:off x="132376" y="1249825"/>
            <a:ext cx="6728125" cy="3916474"/>
          </a:xfrm>
          <a:prstGeom prst="rect">
            <a:avLst/>
          </a:prstGeom>
          <a:noFill/>
          <a:ln>
            <a:noFill/>
          </a:ln>
        </p:spPr>
      </p:pic>
      <p:sp>
        <p:nvSpPr>
          <p:cNvPr id="595" name="Shape 595"/>
          <p:cNvSpPr txBox="1"/>
          <p:nvPr/>
        </p:nvSpPr>
        <p:spPr>
          <a:xfrm>
            <a:off x="7085401" y="1278551"/>
            <a:ext cx="1943699" cy="3887699"/>
          </a:xfrm>
          <a:prstGeom prst="rect">
            <a:avLst/>
          </a:prstGeom>
          <a:noFill/>
          <a:ln>
            <a:noFill/>
          </a:ln>
        </p:spPr>
        <p:txBody>
          <a:bodyPr lIns="91425" tIns="91425" rIns="91425" bIns="91425" anchor="t" anchorCtr="0">
            <a:noAutofit/>
          </a:bodyPr>
          <a:lstStyle/>
          <a:p>
            <a:r>
              <a:rPr lang="en"/>
              <a:t>Example forward pass with a 3-layer network using dropout</a:t>
            </a:r>
          </a:p>
        </p:txBody>
      </p:sp>
      <p:sp>
        <p:nvSpPr>
          <p:cNvPr id="596" name="Shape 596"/>
          <p:cNvSpPr/>
          <p:nvPr/>
        </p:nvSpPr>
        <p:spPr>
          <a:xfrm>
            <a:off x="277676" y="2982876"/>
            <a:ext cx="5658599" cy="4883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597" name="Shape 597"/>
          <p:cNvSpPr/>
          <p:nvPr/>
        </p:nvSpPr>
        <p:spPr>
          <a:xfrm>
            <a:off x="277676" y="3697400"/>
            <a:ext cx="5658599" cy="4883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pic>
        <p:nvPicPr>
          <p:cNvPr id="598" name="Shape 598"/>
          <p:cNvPicPr preferRelativeResize="0"/>
          <p:nvPr/>
        </p:nvPicPr>
        <p:blipFill>
          <a:blip r:embed="rId4">
            <a:alphaModFix/>
          </a:blip>
          <a:stretch>
            <a:fillRect/>
          </a:stretch>
        </p:blipFill>
        <p:spPr>
          <a:xfrm>
            <a:off x="6922626" y="2756652"/>
            <a:ext cx="2106475" cy="2409651"/>
          </a:xfrm>
          <a:prstGeom prst="rect">
            <a:avLst/>
          </a:prstGeom>
          <a:noFill/>
          <a:ln>
            <a:noFill/>
          </a:ln>
        </p:spPr>
      </p:pic>
      <p:sp>
        <p:nvSpPr>
          <p:cNvPr id="8"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2110168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17</a:t>
            </a:fld>
            <a:endParaRPr lang="en"/>
          </a:p>
        </p:txBody>
      </p:sp>
      <p:sp>
        <p:nvSpPr>
          <p:cNvPr id="604" name="Shape 604"/>
          <p:cNvSpPr txBox="1"/>
          <p:nvPr/>
        </p:nvSpPr>
        <p:spPr>
          <a:xfrm>
            <a:off x="370001" y="1103901"/>
            <a:ext cx="8659499" cy="757499"/>
          </a:xfrm>
          <a:prstGeom prst="rect">
            <a:avLst/>
          </a:prstGeom>
          <a:noFill/>
          <a:ln>
            <a:noFill/>
          </a:ln>
        </p:spPr>
        <p:txBody>
          <a:bodyPr lIns="91425" tIns="91425" rIns="91425" bIns="91425" anchor="t" anchorCtr="0">
            <a:noAutofit/>
          </a:bodyPr>
          <a:lstStyle/>
          <a:p>
            <a:r>
              <a:rPr lang="en" sz="3000"/>
              <a:t>Waaaait a second… </a:t>
            </a:r>
          </a:p>
          <a:p>
            <a:r>
              <a:rPr lang="en" sz="3000"/>
              <a:t>How could this possibly be a good idea?</a:t>
            </a:r>
          </a:p>
        </p:txBody>
      </p:sp>
      <p:pic>
        <p:nvPicPr>
          <p:cNvPr id="605" name="Shape 605"/>
          <p:cNvPicPr preferRelativeResize="0"/>
          <p:nvPr/>
        </p:nvPicPr>
        <p:blipFill>
          <a:blip r:embed="rId3">
            <a:alphaModFix/>
          </a:blip>
          <a:stretch>
            <a:fillRect/>
          </a:stretch>
        </p:blipFill>
        <p:spPr>
          <a:xfrm>
            <a:off x="447825" y="2386674"/>
            <a:ext cx="2421050" cy="2769500"/>
          </a:xfrm>
          <a:prstGeom prst="rect">
            <a:avLst/>
          </a:prstGeom>
          <a:noFill/>
          <a:ln>
            <a:noFill/>
          </a:ln>
        </p:spPr>
      </p:pic>
      <p:sp>
        <p:nvSpPr>
          <p:cNvPr id="5"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1810130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18</a:t>
            </a:fld>
            <a:endParaRPr lang="en"/>
          </a:p>
        </p:txBody>
      </p:sp>
      <p:pic>
        <p:nvPicPr>
          <p:cNvPr id="611" name="Shape 611"/>
          <p:cNvPicPr preferRelativeResize="0"/>
          <p:nvPr/>
        </p:nvPicPr>
        <p:blipFill>
          <a:blip r:embed="rId3">
            <a:alphaModFix/>
          </a:blip>
          <a:stretch>
            <a:fillRect/>
          </a:stretch>
        </p:blipFill>
        <p:spPr>
          <a:xfrm>
            <a:off x="447825" y="2386674"/>
            <a:ext cx="2421050" cy="2769500"/>
          </a:xfrm>
          <a:prstGeom prst="rect">
            <a:avLst/>
          </a:prstGeom>
          <a:noFill/>
          <a:ln>
            <a:noFill/>
          </a:ln>
        </p:spPr>
      </p:pic>
      <p:sp>
        <p:nvSpPr>
          <p:cNvPr id="612" name="Shape 612"/>
          <p:cNvSpPr txBox="1"/>
          <p:nvPr/>
        </p:nvSpPr>
        <p:spPr>
          <a:xfrm>
            <a:off x="3100850" y="2381251"/>
            <a:ext cx="5866800" cy="519599"/>
          </a:xfrm>
          <a:prstGeom prst="rect">
            <a:avLst/>
          </a:prstGeom>
          <a:noFill/>
          <a:ln>
            <a:noFill/>
          </a:ln>
        </p:spPr>
        <p:txBody>
          <a:bodyPr lIns="91425" tIns="91425" rIns="91425" bIns="91425" anchor="t" anchorCtr="0">
            <a:noAutofit/>
          </a:bodyPr>
          <a:lstStyle/>
          <a:p>
            <a:r>
              <a:rPr lang="en">
                <a:solidFill>
                  <a:srgbClr val="0000FF"/>
                </a:solidFill>
              </a:rPr>
              <a:t>Forces the network to have a redundant representation.</a:t>
            </a:r>
          </a:p>
        </p:txBody>
      </p:sp>
      <p:sp>
        <p:nvSpPr>
          <p:cNvPr id="613" name="Shape 613"/>
          <p:cNvSpPr/>
          <p:nvPr/>
        </p:nvSpPr>
        <p:spPr>
          <a:xfrm>
            <a:off x="3787975" y="2989100"/>
            <a:ext cx="393600" cy="393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14" name="Shape 614"/>
          <p:cNvSpPr/>
          <p:nvPr/>
        </p:nvSpPr>
        <p:spPr>
          <a:xfrm>
            <a:off x="3787975" y="3420700"/>
            <a:ext cx="393600" cy="393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15" name="Shape 615"/>
          <p:cNvSpPr/>
          <p:nvPr/>
        </p:nvSpPr>
        <p:spPr>
          <a:xfrm>
            <a:off x="3787975" y="3852300"/>
            <a:ext cx="393600" cy="393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16" name="Shape 616"/>
          <p:cNvSpPr/>
          <p:nvPr/>
        </p:nvSpPr>
        <p:spPr>
          <a:xfrm>
            <a:off x="3787975" y="4298912"/>
            <a:ext cx="393600" cy="393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17" name="Shape 617"/>
          <p:cNvSpPr/>
          <p:nvPr/>
        </p:nvSpPr>
        <p:spPr>
          <a:xfrm>
            <a:off x="3787975" y="4727337"/>
            <a:ext cx="393600" cy="3936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18" name="Shape 618"/>
          <p:cNvCxnSpPr>
            <a:stCxn id="613" idx="6"/>
          </p:cNvCxnSpPr>
          <p:nvPr/>
        </p:nvCxnSpPr>
        <p:spPr>
          <a:xfrm>
            <a:off x="4181575" y="3185900"/>
            <a:ext cx="707700" cy="0"/>
          </a:xfrm>
          <a:prstGeom prst="straightConnector1">
            <a:avLst/>
          </a:prstGeom>
          <a:noFill/>
          <a:ln w="9525" cap="flat" cmpd="sng">
            <a:solidFill>
              <a:schemeClr val="dk2"/>
            </a:solidFill>
            <a:prstDash val="solid"/>
            <a:round/>
            <a:headEnd type="none" w="lg" len="lg"/>
            <a:tailEnd type="triangle" w="lg" len="lg"/>
          </a:ln>
        </p:spPr>
      </p:cxnSp>
      <p:cxnSp>
        <p:nvCxnSpPr>
          <p:cNvPr id="619" name="Shape 619"/>
          <p:cNvCxnSpPr/>
          <p:nvPr/>
        </p:nvCxnSpPr>
        <p:spPr>
          <a:xfrm>
            <a:off x="4218151" y="3617500"/>
            <a:ext cx="707699" cy="0"/>
          </a:xfrm>
          <a:prstGeom prst="straightConnector1">
            <a:avLst/>
          </a:prstGeom>
          <a:noFill/>
          <a:ln w="9525" cap="flat" cmpd="sng">
            <a:solidFill>
              <a:schemeClr val="dk2"/>
            </a:solidFill>
            <a:prstDash val="solid"/>
            <a:round/>
            <a:headEnd type="none" w="lg" len="lg"/>
            <a:tailEnd type="triangle" w="lg" len="lg"/>
          </a:ln>
        </p:spPr>
      </p:cxnSp>
      <p:cxnSp>
        <p:nvCxnSpPr>
          <p:cNvPr id="620" name="Shape 620"/>
          <p:cNvCxnSpPr/>
          <p:nvPr/>
        </p:nvCxnSpPr>
        <p:spPr>
          <a:xfrm>
            <a:off x="4181576" y="4049100"/>
            <a:ext cx="707699" cy="0"/>
          </a:xfrm>
          <a:prstGeom prst="straightConnector1">
            <a:avLst/>
          </a:prstGeom>
          <a:noFill/>
          <a:ln w="9525" cap="flat" cmpd="sng">
            <a:solidFill>
              <a:schemeClr val="dk2"/>
            </a:solidFill>
            <a:prstDash val="solid"/>
            <a:round/>
            <a:headEnd type="none" w="lg" len="lg"/>
            <a:tailEnd type="triangle" w="lg" len="lg"/>
          </a:ln>
        </p:spPr>
      </p:cxnSp>
      <p:cxnSp>
        <p:nvCxnSpPr>
          <p:cNvPr id="621" name="Shape 621"/>
          <p:cNvCxnSpPr/>
          <p:nvPr/>
        </p:nvCxnSpPr>
        <p:spPr>
          <a:xfrm>
            <a:off x="4181576" y="4495725"/>
            <a:ext cx="707699" cy="0"/>
          </a:xfrm>
          <a:prstGeom prst="straightConnector1">
            <a:avLst/>
          </a:prstGeom>
          <a:noFill/>
          <a:ln w="9525" cap="flat" cmpd="sng">
            <a:solidFill>
              <a:schemeClr val="dk2"/>
            </a:solidFill>
            <a:prstDash val="solid"/>
            <a:round/>
            <a:headEnd type="none" w="lg" len="lg"/>
            <a:tailEnd type="triangle" w="lg" len="lg"/>
          </a:ln>
        </p:spPr>
      </p:cxnSp>
      <p:cxnSp>
        <p:nvCxnSpPr>
          <p:cNvPr id="622" name="Shape 622"/>
          <p:cNvCxnSpPr/>
          <p:nvPr/>
        </p:nvCxnSpPr>
        <p:spPr>
          <a:xfrm>
            <a:off x="4181576" y="4924150"/>
            <a:ext cx="707699" cy="0"/>
          </a:xfrm>
          <a:prstGeom prst="straightConnector1">
            <a:avLst/>
          </a:prstGeom>
          <a:noFill/>
          <a:ln w="9525" cap="flat" cmpd="sng">
            <a:solidFill>
              <a:schemeClr val="dk2"/>
            </a:solidFill>
            <a:prstDash val="solid"/>
            <a:round/>
            <a:headEnd type="none" w="lg" len="lg"/>
            <a:tailEnd type="triangle" w="lg" len="lg"/>
          </a:ln>
        </p:spPr>
      </p:cxnSp>
      <p:sp>
        <p:nvSpPr>
          <p:cNvPr id="623" name="Shape 623"/>
          <p:cNvSpPr txBox="1"/>
          <p:nvPr/>
        </p:nvSpPr>
        <p:spPr>
          <a:xfrm>
            <a:off x="5038901" y="2948126"/>
            <a:ext cx="1321499" cy="281999"/>
          </a:xfrm>
          <a:prstGeom prst="rect">
            <a:avLst/>
          </a:prstGeom>
          <a:noFill/>
          <a:ln>
            <a:noFill/>
          </a:ln>
        </p:spPr>
        <p:txBody>
          <a:bodyPr lIns="91425" tIns="91425" rIns="91425" bIns="91425" anchor="t" anchorCtr="0">
            <a:noAutofit/>
          </a:bodyPr>
          <a:lstStyle/>
          <a:p>
            <a:r>
              <a:rPr lang="en">
                <a:solidFill>
                  <a:srgbClr val="0000FF"/>
                </a:solidFill>
              </a:rPr>
              <a:t>has an ear</a:t>
            </a:r>
          </a:p>
        </p:txBody>
      </p:sp>
      <p:sp>
        <p:nvSpPr>
          <p:cNvPr id="624" name="Shape 624"/>
          <p:cNvSpPr txBox="1"/>
          <p:nvPr/>
        </p:nvSpPr>
        <p:spPr>
          <a:xfrm>
            <a:off x="5038901" y="3405326"/>
            <a:ext cx="1321499" cy="281999"/>
          </a:xfrm>
          <a:prstGeom prst="rect">
            <a:avLst/>
          </a:prstGeom>
          <a:noFill/>
          <a:ln>
            <a:noFill/>
          </a:ln>
        </p:spPr>
        <p:txBody>
          <a:bodyPr lIns="91425" tIns="91425" rIns="91425" bIns="91425" anchor="t" anchorCtr="0">
            <a:noAutofit/>
          </a:bodyPr>
          <a:lstStyle/>
          <a:p>
            <a:r>
              <a:rPr lang="en">
                <a:solidFill>
                  <a:srgbClr val="0000FF"/>
                </a:solidFill>
              </a:rPr>
              <a:t>has a tail</a:t>
            </a:r>
          </a:p>
        </p:txBody>
      </p:sp>
      <p:sp>
        <p:nvSpPr>
          <p:cNvPr id="625" name="Shape 625"/>
          <p:cNvSpPr txBox="1"/>
          <p:nvPr/>
        </p:nvSpPr>
        <p:spPr>
          <a:xfrm>
            <a:off x="5038901" y="3862526"/>
            <a:ext cx="1735499" cy="281999"/>
          </a:xfrm>
          <a:prstGeom prst="rect">
            <a:avLst/>
          </a:prstGeom>
          <a:noFill/>
          <a:ln>
            <a:noFill/>
          </a:ln>
        </p:spPr>
        <p:txBody>
          <a:bodyPr lIns="91425" tIns="91425" rIns="91425" bIns="91425" anchor="t" anchorCtr="0">
            <a:noAutofit/>
          </a:bodyPr>
          <a:lstStyle/>
          <a:p>
            <a:r>
              <a:rPr lang="en">
                <a:solidFill>
                  <a:srgbClr val="0000FF"/>
                </a:solidFill>
              </a:rPr>
              <a:t>is furry</a:t>
            </a:r>
          </a:p>
        </p:txBody>
      </p:sp>
      <p:sp>
        <p:nvSpPr>
          <p:cNvPr id="626" name="Shape 626"/>
          <p:cNvSpPr txBox="1"/>
          <p:nvPr/>
        </p:nvSpPr>
        <p:spPr>
          <a:xfrm>
            <a:off x="5038901" y="4319726"/>
            <a:ext cx="1735499" cy="281999"/>
          </a:xfrm>
          <a:prstGeom prst="rect">
            <a:avLst/>
          </a:prstGeom>
          <a:noFill/>
          <a:ln>
            <a:noFill/>
          </a:ln>
        </p:spPr>
        <p:txBody>
          <a:bodyPr lIns="91425" tIns="91425" rIns="91425" bIns="91425" anchor="t" anchorCtr="0">
            <a:noAutofit/>
          </a:bodyPr>
          <a:lstStyle/>
          <a:p>
            <a:r>
              <a:rPr lang="en">
                <a:solidFill>
                  <a:srgbClr val="0000FF"/>
                </a:solidFill>
              </a:rPr>
              <a:t>has claws</a:t>
            </a:r>
          </a:p>
        </p:txBody>
      </p:sp>
      <p:sp>
        <p:nvSpPr>
          <p:cNvPr id="627" name="Shape 627"/>
          <p:cNvSpPr txBox="1"/>
          <p:nvPr/>
        </p:nvSpPr>
        <p:spPr>
          <a:xfrm>
            <a:off x="5001426" y="4683938"/>
            <a:ext cx="2191799" cy="281999"/>
          </a:xfrm>
          <a:prstGeom prst="rect">
            <a:avLst/>
          </a:prstGeom>
          <a:noFill/>
          <a:ln>
            <a:noFill/>
          </a:ln>
        </p:spPr>
        <p:txBody>
          <a:bodyPr lIns="91425" tIns="91425" rIns="91425" bIns="91425" anchor="t" anchorCtr="0">
            <a:noAutofit/>
          </a:bodyPr>
          <a:lstStyle/>
          <a:p>
            <a:r>
              <a:rPr lang="en" dirty="0">
                <a:solidFill>
                  <a:srgbClr val="0000FF"/>
                </a:solidFill>
              </a:rPr>
              <a:t>mischievous </a:t>
            </a:r>
          </a:p>
          <a:p>
            <a:r>
              <a:rPr lang="en" dirty="0">
                <a:solidFill>
                  <a:srgbClr val="0000FF"/>
                </a:solidFill>
              </a:rPr>
              <a:t>look</a:t>
            </a:r>
          </a:p>
        </p:txBody>
      </p:sp>
      <p:cxnSp>
        <p:nvCxnSpPr>
          <p:cNvPr id="628" name="Shape 628"/>
          <p:cNvCxnSpPr/>
          <p:nvPr/>
        </p:nvCxnSpPr>
        <p:spPr>
          <a:xfrm>
            <a:off x="7329300" y="3182901"/>
            <a:ext cx="949500" cy="599099"/>
          </a:xfrm>
          <a:prstGeom prst="straightConnector1">
            <a:avLst/>
          </a:prstGeom>
          <a:noFill/>
          <a:ln w="9525" cap="flat" cmpd="sng">
            <a:solidFill>
              <a:schemeClr val="dk2"/>
            </a:solidFill>
            <a:prstDash val="solid"/>
            <a:round/>
            <a:headEnd type="none" w="lg" len="lg"/>
            <a:tailEnd type="triangle" w="lg" len="lg"/>
          </a:ln>
        </p:spPr>
      </p:cxnSp>
      <p:cxnSp>
        <p:nvCxnSpPr>
          <p:cNvPr id="629" name="Shape 629"/>
          <p:cNvCxnSpPr/>
          <p:nvPr/>
        </p:nvCxnSpPr>
        <p:spPr>
          <a:xfrm>
            <a:off x="7355725" y="3614540"/>
            <a:ext cx="852600" cy="317400"/>
          </a:xfrm>
          <a:prstGeom prst="straightConnector1">
            <a:avLst/>
          </a:prstGeom>
          <a:noFill/>
          <a:ln w="9525" cap="flat" cmpd="sng">
            <a:solidFill>
              <a:schemeClr val="dk2"/>
            </a:solidFill>
            <a:prstDash val="solid"/>
            <a:round/>
            <a:headEnd type="none" w="lg" len="lg"/>
            <a:tailEnd type="triangle" w="lg" len="lg"/>
          </a:ln>
        </p:spPr>
      </p:cxnSp>
      <p:cxnSp>
        <p:nvCxnSpPr>
          <p:cNvPr id="630" name="Shape 630"/>
          <p:cNvCxnSpPr/>
          <p:nvPr/>
        </p:nvCxnSpPr>
        <p:spPr>
          <a:xfrm>
            <a:off x="7311676" y="4046207"/>
            <a:ext cx="826499" cy="79499"/>
          </a:xfrm>
          <a:prstGeom prst="straightConnector1">
            <a:avLst/>
          </a:prstGeom>
          <a:noFill/>
          <a:ln w="9525" cap="flat" cmpd="sng">
            <a:solidFill>
              <a:schemeClr val="dk2"/>
            </a:solidFill>
            <a:prstDash val="solid"/>
            <a:round/>
            <a:headEnd type="none" w="lg" len="lg"/>
            <a:tailEnd type="triangle" w="lg" len="lg"/>
          </a:ln>
        </p:spPr>
      </p:cxnSp>
      <p:cxnSp>
        <p:nvCxnSpPr>
          <p:cNvPr id="631" name="Shape 631"/>
          <p:cNvCxnSpPr/>
          <p:nvPr/>
        </p:nvCxnSpPr>
        <p:spPr>
          <a:xfrm rot="10800000" flipH="1">
            <a:off x="7320475" y="4310666"/>
            <a:ext cx="843900" cy="184799"/>
          </a:xfrm>
          <a:prstGeom prst="straightConnector1">
            <a:avLst/>
          </a:prstGeom>
          <a:noFill/>
          <a:ln w="9525" cap="flat" cmpd="sng">
            <a:solidFill>
              <a:schemeClr val="dk2"/>
            </a:solidFill>
            <a:prstDash val="solid"/>
            <a:round/>
            <a:headEnd type="none" w="lg" len="lg"/>
            <a:tailEnd type="triangle" w="lg" len="lg"/>
          </a:ln>
        </p:spPr>
      </p:cxnSp>
      <p:cxnSp>
        <p:nvCxnSpPr>
          <p:cNvPr id="632" name="Shape 632"/>
          <p:cNvCxnSpPr/>
          <p:nvPr/>
        </p:nvCxnSpPr>
        <p:spPr>
          <a:xfrm rot="10800000" flipH="1">
            <a:off x="7320475" y="4530515"/>
            <a:ext cx="861600" cy="396600"/>
          </a:xfrm>
          <a:prstGeom prst="straightConnector1">
            <a:avLst/>
          </a:prstGeom>
          <a:noFill/>
          <a:ln w="9525" cap="flat" cmpd="sng">
            <a:solidFill>
              <a:schemeClr val="dk2"/>
            </a:solidFill>
            <a:prstDash val="solid"/>
            <a:round/>
            <a:headEnd type="none" w="lg" len="lg"/>
            <a:tailEnd type="triangle" w="lg" len="lg"/>
          </a:ln>
        </p:spPr>
      </p:cxnSp>
      <p:sp>
        <p:nvSpPr>
          <p:cNvPr id="633" name="Shape 633"/>
          <p:cNvSpPr txBox="1"/>
          <p:nvPr/>
        </p:nvSpPr>
        <p:spPr>
          <a:xfrm>
            <a:off x="8241326" y="3838401"/>
            <a:ext cx="1321499" cy="281999"/>
          </a:xfrm>
          <a:prstGeom prst="rect">
            <a:avLst/>
          </a:prstGeom>
          <a:noFill/>
          <a:ln>
            <a:noFill/>
          </a:ln>
        </p:spPr>
        <p:txBody>
          <a:bodyPr lIns="91425" tIns="91425" rIns="91425" bIns="91425" anchor="t" anchorCtr="0">
            <a:noAutofit/>
          </a:bodyPr>
          <a:lstStyle/>
          <a:p>
            <a:r>
              <a:rPr lang="en">
                <a:solidFill>
                  <a:srgbClr val="0000FF"/>
                </a:solidFill>
              </a:rPr>
              <a:t>cat </a:t>
            </a:r>
          </a:p>
          <a:p>
            <a:r>
              <a:rPr lang="en">
                <a:solidFill>
                  <a:srgbClr val="0000FF"/>
                </a:solidFill>
              </a:rPr>
              <a:t>score</a:t>
            </a:r>
          </a:p>
        </p:txBody>
      </p:sp>
      <p:cxnSp>
        <p:nvCxnSpPr>
          <p:cNvPr id="634" name="Shape 634"/>
          <p:cNvCxnSpPr/>
          <p:nvPr/>
        </p:nvCxnSpPr>
        <p:spPr>
          <a:xfrm>
            <a:off x="6619976" y="3185900"/>
            <a:ext cx="707699" cy="0"/>
          </a:xfrm>
          <a:prstGeom prst="straightConnector1">
            <a:avLst/>
          </a:prstGeom>
          <a:noFill/>
          <a:ln w="9525" cap="flat" cmpd="sng">
            <a:solidFill>
              <a:schemeClr val="dk2"/>
            </a:solidFill>
            <a:prstDash val="solid"/>
            <a:round/>
            <a:headEnd type="none" w="lg" len="lg"/>
            <a:tailEnd type="none" w="lg" len="lg"/>
          </a:ln>
        </p:spPr>
      </p:cxnSp>
      <p:cxnSp>
        <p:nvCxnSpPr>
          <p:cNvPr id="635" name="Shape 635"/>
          <p:cNvCxnSpPr/>
          <p:nvPr/>
        </p:nvCxnSpPr>
        <p:spPr>
          <a:xfrm>
            <a:off x="6656551" y="3617500"/>
            <a:ext cx="707699" cy="0"/>
          </a:xfrm>
          <a:prstGeom prst="straightConnector1">
            <a:avLst/>
          </a:prstGeom>
          <a:noFill/>
          <a:ln w="9525" cap="flat" cmpd="sng">
            <a:solidFill>
              <a:schemeClr val="dk2"/>
            </a:solidFill>
            <a:prstDash val="solid"/>
            <a:round/>
            <a:headEnd type="none" w="lg" len="lg"/>
            <a:tailEnd type="none" w="lg" len="lg"/>
          </a:ln>
        </p:spPr>
      </p:cxnSp>
      <p:cxnSp>
        <p:nvCxnSpPr>
          <p:cNvPr id="636" name="Shape 636"/>
          <p:cNvCxnSpPr/>
          <p:nvPr/>
        </p:nvCxnSpPr>
        <p:spPr>
          <a:xfrm>
            <a:off x="6619976" y="4049100"/>
            <a:ext cx="707699" cy="0"/>
          </a:xfrm>
          <a:prstGeom prst="straightConnector1">
            <a:avLst/>
          </a:prstGeom>
          <a:noFill/>
          <a:ln w="9525" cap="flat" cmpd="sng">
            <a:solidFill>
              <a:schemeClr val="dk2"/>
            </a:solidFill>
            <a:prstDash val="solid"/>
            <a:round/>
            <a:headEnd type="none" w="lg" len="lg"/>
            <a:tailEnd type="none" w="lg" len="lg"/>
          </a:ln>
        </p:spPr>
      </p:cxnSp>
      <p:cxnSp>
        <p:nvCxnSpPr>
          <p:cNvPr id="637" name="Shape 637"/>
          <p:cNvCxnSpPr/>
          <p:nvPr/>
        </p:nvCxnSpPr>
        <p:spPr>
          <a:xfrm>
            <a:off x="6619976" y="4495725"/>
            <a:ext cx="707699" cy="0"/>
          </a:xfrm>
          <a:prstGeom prst="straightConnector1">
            <a:avLst/>
          </a:prstGeom>
          <a:noFill/>
          <a:ln w="9525" cap="flat" cmpd="sng">
            <a:solidFill>
              <a:schemeClr val="dk2"/>
            </a:solidFill>
            <a:prstDash val="solid"/>
            <a:round/>
            <a:headEnd type="none" w="lg" len="lg"/>
            <a:tailEnd type="none" w="lg" len="lg"/>
          </a:ln>
        </p:spPr>
      </p:cxnSp>
      <p:cxnSp>
        <p:nvCxnSpPr>
          <p:cNvPr id="638" name="Shape 638"/>
          <p:cNvCxnSpPr/>
          <p:nvPr/>
        </p:nvCxnSpPr>
        <p:spPr>
          <a:xfrm>
            <a:off x="6619976" y="4924150"/>
            <a:ext cx="707699" cy="0"/>
          </a:xfrm>
          <a:prstGeom prst="straightConnector1">
            <a:avLst/>
          </a:prstGeom>
          <a:noFill/>
          <a:ln w="9525" cap="flat" cmpd="sng">
            <a:solidFill>
              <a:schemeClr val="dk2"/>
            </a:solidFill>
            <a:prstDash val="solid"/>
            <a:round/>
            <a:headEnd type="none" w="lg" len="lg"/>
            <a:tailEnd type="none" w="lg" len="lg"/>
          </a:ln>
        </p:spPr>
      </p:cxnSp>
      <p:sp>
        <p:nvSpPr>
          <p:cNvPr id="639" name="Shape 639"/>
          <p:cNvSpPr txBox="1"/>
          <p:nvPr/>
        </p:nvSpPr>
        <p:spPr>
          <a:xfrm>
            <a:off x="6752826" y="2981762"/>
            <a:ext cx="440399" cy="393600"/>
          </a:xfrm>
          <a:prstGeom prst="rect">
            <a:avLst/>
          </a:prstGeom>
          <a:noFill/>
          <a:ln>
            <a:noFill/>
          </a:ln>
        </p:spPr>
        <p:txBody>
          <a:bodyPr lIns="91425" tIns="91425" rIns="91425" bIns="91425" anchor="t" anchorCtr="0">
            <a:noAutofit/>
          </a:bodyPr>
          <a:lstStyle/>
          <a:p>
            <a:r>
              <a:rPr lang="en" b="1">
                <a:solidFill>
                  <a:srgbClr val="FF0000"/>
                </a:solidFill>
              </a:rPr>
              <a:t>X</a:t>
            </a:r>
          </a:p>
        </p:txBody>
      </p:sp>
      <p:sp>
        <p:nvSpPr>
          <p:cNvPr id="640" name="Shape 640"/>
          <p:cNvSpPr txBox="1"/>
          <p:nvPr/>
        </p:nvSpPr>
        <p:spPr>
          <a:xfrm>
            <a:off x="6781391" y="3809506"/>
            <a:ext cx="440399" cy="393600"/>
          </a:xfrm>
          <a:prstGeom prst="rect">
            <a:avLst/>
          </a:prstGeom>
          <a:noFill/>
          <a:ln>
            <a:noFill/>
          </a:ln>
        </p:spPr>
        <p:txBody>
          <a:bodyPr lIns="91425" tIns="91425" rIns="91425" bIns="91425" anchor="t" anchorCtr="0">
            <a:noAutofit/>
          </a:bodyPr>
          <a:lstStyle/>
          <a:p>
            <a:r>
              <a:rPr lang="en" b="1">
                <a:solidFill>
                  <a:srgbClr val="FF0000"/>
                </a:solidFill>
              </a:rPr>
              <a:t>X</a:t>
            </a:r>
          </a:p>
        </p:txBody>
      </p:sp>
      <p:sp>
        <p:nvSpPr>
          <p:cNvPr id="641" name="Shape 641"/>
          <p:cNvSpPr txBox="1"/>
          <p:nvPr/>
        </p:nvSpPr>
        <p:spPr>
          <a:xfrm>
            <a:off x="6790201" y="4693724"/>
            <a:ext cx="440399" cy="393600"/>
          </a:xfrm>
          <a:prstGeom prst="rect">
            <a:avLst/>
          </a:prstGeom>
          <a:noFill/>
          <a:ln>
            <a:noFill/>
          </a:ln>
        </p:spPr>
        <p:txBody>
          <a:bodyPr lIns="91425" tIns="91425" rIns="91425" bIns="91425" anchor="t" anchorCtr="0">
            <a:noAutofit/>
          </a:bodyPr>
          <a:lstStyle/>
          <a:p>
            <a:r>
              <a:rPr lang="en" b="1">
                <a:solidFill>
                  <a:srgbClr val="FF0000"/>
                </a:solidFill>
              </a:rPr>
              <a:t>X</a:t>
            </a:r>
          </a:p>
        </p:txBody>
      </p:sp>
      <p:sp>
        <p:nvSpPr>
          <p:cNvPr id="642" name="Shape 642"/>
          <p:cNvSpPr txBox="1"/>
          <p:nvPr/>
        </p:nvSpPr>
        <p:spPr>
          <a:xfrm>
            <a:off x="370001" y="1103901"/>
            <a:ext cx="8659499" cy="757499"/>
          </a:xfrm>
          <a:prstGeom prst="rect">
            <a:avLst/>
          </a:prstGeom>
          <a:noFill/>
          <a:ln>
            <a:noFill/>
          </a:ln>
        </p:spPr>
        <p:txBody>
          <a:bodyPr lIns="91425" tIns="91425" rIns="91425" bIns="91425" anchor="t" anchorCtr="0">
            <a:noAutofit/>
          </a:bodyPr>
          <a:lstStyle/>
          <a:p>
            <a:r>
              <a:rPr lang="en" sz="3000"/>
              <a:t>Waaaait a second… </a:t>
            </a:r>
          </a:p>
          <a:p>
            <a:r>
              <a:rPr lang="en" sz="3000"/>
              <a:t>How could this possibly be a good idea?</a:t>
            </a:r>
          </a:p>
        </p:txBody>
      </p:sp>
    </p:spTree>
    <p:extLst>
      <p:ext uri="{BB962C8B-B14F-4D97-AF65-F5344CB8AC3E}">
        <p14:creationId xmlns:p14="http://schemas.microsoft.com/office/powerpoint/2010/main" val="1464197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19</a:t>
            </a:fld>
            <a:endParaRPr lang="en"/>
          </a:p>
        </p:txBody>
      </p:sp>
      <p:sp>
        <p:nvSpPr>
          <p:cNvPr id="649" name="Shape 649"/>
          <p:cNvSpPr txBox="1"/>
          <p:nvPr/>
        </p:nvSpPr>
        <p:spPr>
          <a:xfrm>
            <a:off x="426104" y="4814993"/>
            <a:ext cx="8752228" cy="2396099"/>
          </a:xfrm>
          <a:prstGeom prst="rect">
            <a:avLst/>
          </a:prstGeom>
          <a:noFill/>
          <a:ln>
            <a:noFill/>
          </a:ln>
        </p:spPr>
        <p:txBody>
          <a:bodyPr lIns="91425" tIns="91425" rIns="91425" bIns="91425" anchor="t" anchorCtr="0">
            <a:noAutofit/>
          </a:bodyPr>
          <a:lstStyle/>
          <a:p>
            <a:r>
              <a:rPr lang="en" sz="2000" dirty="0">
                <a:solidFill>
                  <a:srgbClr val="0000FF"/>
                </a:solidFill>
              </a:rPr>
              <a:t>Another interpretation</a:t>
            </a:r>
            <a:r>
              <a:rPr lang="en" sz="2000" dirty="0" smtClean="0">
                <a:solidFill>
                  <a:srgbClr val="0000FF"/>
                </a:solidFill>
              </a:rPr>
              <a:t>:</a:t>
            </a:r>
          </a:p>
          <a:p>
            <a:endParaRPr sz="2000" dirty="0">
              <a:solidFill>
                <a:srgbClr val="0000FF"/>
              </a:solidFill>
            </a:endParaRPr>
          </a:p>
          <a:p>
            <a:pPr marL="342900" indent="-342900">
              <a:buFont typeface="Arial" panose="020B0604020202020204" pitchFamily="34" charset="0"/>
              <a:buChar char="•"/>
            </a:pPr>
            <a:r>
              <a:rPr lang="en" sz="2000" dirty="0">
                <a:solidFill>
                  <a:srgbClr val="0000FF"/>
                </a:solidFill>
              </a:rPr>
              <a:t>Dropout is training a large ensemble of models (that share parameters</a:t>
            </a:r>
            <a:r>
              <a:rPr lang="en" sz="2000" dirty="0" smtClean="0">
                <a:solidFill>
                  <a:srgbClr val="0000FF"/>
                </a:solidFill>
              </a:rPr>
              <a:t>).</a:t>
            </a:r>
            <a:endParaRPr sz="2000" dirty="0">
              <a:solidFill>
                <a:srgbClr val="0000FF"/>
              </a:solidFill>
            </a:endParaRPr>
          </a:p>
          <a:p>
            <a:pPr marL="342900" indent="-342900">
              <a:buFont typeface="Arial" panose="020B0604020202020204" pitchFamily="34" charset="0"/>
              <a:buChar char="•"/>
            </a:pPr>
            <a:r>
              <a:rPr lang="en" sz="2000" dirty="0">
                <a:solidFill>
                  <a:srgbClr val="0000FF"/>
                </a:solidFill>
              </a:rPr>
              <a:t>Each binary mask is one model, gets trained on only ~one datapoint.</a:t>
            </a:r>
          </a:p>
          <a:p>
            <a:endParaRPr sz="2000" dirty="0">
              <a:solidFill>
                <a:srgbClr val="0000FF"/>
              </a:solidFill>
            </a:endParaRPr>
          </a:p>
          <a:p>
            <a:endParaRPr sz="2000" dirty="0">
              <a:solidFill>
                <a:srgbClr val="0000FF"/>
              </a:solidFill>
            </a:endParaRPr>
          </a:p>
        </p:txBody>
      </p:sp>
      <p:sp>
        <p:nvSpPr>
          <p:cNvPr id="650" name="Shape 650"/>
          <p:cNvSpPr txBox="1"/>
          <p:nvPr/>
        </p:nvSpPr>
        <p:spPr>
          <a:xfrm>
            <a:off x="319201" y="949584"/>
            <a:ext cx="8659499" cy="757499"/>
          </a:xfrm>
          <a:prstGeom prst="rect">
            <a:avLst/>
          </a:prstGeom>
          <a:noFill/>
          <a:ln>
            <a:noFill/>
          </a:ln>
        </p:spPr>
        <p:txBody>
          <a:bodyPr lIns="91425" tIns="91425" rIns="91425" bIns="91425" anchor="t" anchorCtr="0">
            <a:noAutofit/>
          </a:bodyPr>
          <a:lstStyle/>
          <a:p>
            <a:r>
              <a:rPr lang="en" sz="3000" dirty="0"/>
              <a:t>Waaaait a second… </a:t>
            </a:r>
          </a:p>
          <a:p>
            <a:r>
              <a:rPr lang="en" sz="3000" dirty="0"/>
              <a:t>How could this possibly be a good idea?</a:t>
            </a:r>
          </a:p>
        </p:txBody>
      </p:sp>
      <p:pic>
        <p:nvPicPr>
          <p:cNvPr id="2" name="图片 1"/>
          <p:cNvPicPr>
            <a:picLocks noChangeAspect="1"/>
          </p:cNvPicPr>
          <p:nvPr/>
        </p:nvPicPr>
        <p:blipFill>
          <a:blip r:embed="rId3"/>
          <a:stretch>
            <a:fillRect/>
          </a:stretch>
        </p:blipFill>
        <p:spPr>
          <a:xfrm>
            <a:off x="816129" y="1946569"/>
            <a:ext cx="5747432" cy="2953630"/>
          </a:xfrm>
          <a:prstGeom prst="rect">
            <a:avLst/>
          </a:prstGeom>
        </p:spPr>
      </p:pic>
      <p:sp>
        <p:nvSpPr>
          <p:cNvPr id="6"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469652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 y="1110614"/>
            <a:ext cx="7835900" cy="3077766"/>
          </a:xfrm>
          <a:prstGeom prst="rect">
            <a:avLst/>
          </a:prstGeom>
        </p:spPr>
        <p:txBody>
          <a:bodyPr wrap="square">
            <a:spAutoFit/>
          </a:bodyPr>
          <a:lstStyle/>
          <a:p>
            <a:pPr marL="38100">
              <a:spcBef>
                <a:spcPts val="600"/>
              </a:spcBef>
              <a:spcAft>
                <a:spcPts val="600"/>
              </a:spcAft>
              <a:buSzPct val="100000"/>
            </a:pPr>
            <a:r>
              <a:rPr lang="en-US" sz="2400" dirty="0" smtClean="0"/>
              <a:t>Last time:</a:t>
            </a:r>
          </a:p>
          <a:p>
            <a:pPr marL="495300" indent="-457200">
              <a:spcBef>
                <a:spcPts val="600"/>
              </a:spcBef>
              <a:spcAft>
                <a:spcPts val="600"/>
              </a:spcAft>
              <a:buSzPct val="100000"/>
              <a:buFont typeface="Arial" panose="020B0604020202020204" pitchFamily="34" charset="0"/>
              <a:buChar char="•"/>
            </a:pPr>
            <a:r>
              <a:rPr lang="en" sz="2400" dirty="0" smtClean="0"/>
              <a:t>Activation </a:t>
            </a:r>
            <a:r>
              <a:rPr lang="en" sz="2400" dirty="0"/>
              <a:t>Functions </a:t>
            </a:r>
            <a:endParaRPr lang="en-US" sz="2400" dirty="0" smtClean="0"/>
          </a:p>
          <a:p>
            <a:pPr marL="495300" indent="-457200">
              <a:spcBef>
                <a:spcPts val="600"/>
              </a:spcBef>
              <a:spcAft>
                <a:spcPts val="600"/>
              </a:spcAft>
              <a:buSzPct val="100000"/>
              <a:buFont typeface="Arial" panose="020B0604020202020204" pitchFamily="34" charset="0"/>
              <a:buChar char="•"/>
            </a:pPr>
            <a:r>
              <a:rPr lang="en" sz="2400" dirty="0" smtClean="0"/>
              <a:t>Data </a:t>
            </a:r>
            <a:r>
              <a:rPr lang="en" sz="2400" dirty="0"/>
              <a:t>Preprocessing </a:t>
            </a:r>
            <a:endParaRPr lang="en-US" sz="2400" dirty="0" smtClean="0"/>
          </a:p>
          <a:p>
            <a:pPr marL="495300" indent="-457200">
              <a:spcBef>
                <a:spcPts val="600"/>
              </a:spcBef>
              <a:spcAft>
                <a:spcPts val="600"/>
              </a:spcAft>
              <a:buSzPct val="100000"/>
              <a:buFont typeface="Arial" panose="020B0604020202020204" pitchFamily="34" charset="0"/>
              <a:buChar char="•"/>
            </a:pPr>
            <a:r>
              <a:rPr lang="en" sz="2400" dirty="0" smtClean="0"/>
              <a:t>Weight </a:t>
            </a:r>
            <a:r>
              <a:rPr lang="en" sz="2400" dirty="0"/>
              <a:t>Initialization </a:t>
            </a:r>
            <a:endParaRPr lang="en-US" sz="2400" dirty="0" smtClean="0"/>
          </a:p>
          <a:p>
            <a:pPr marL="495300" indent="-457200">
              <a:spcBef>
                <a:spcPts val="600"/>
              </a:spcBef>
              <a:spcAft>
                <a:spcPts val="600"/>
              </a:spcAft>
              <a:buSzPct val="100000"/>
              <a:buFont typeface="Arial" panose="020B0604020202020204" pitchFamily="34" charset="0"/>
              <a:buChar char="•"/>
            </a:pPr>
            <a:r>
              <a:rPr lang="en" sz="2400" dirty="0" smtClean="0"/>
              <a:t>Babysitting </a:t>
            </a:r>
            <a:r>
              <a:rPr lang="en" sz="2400" dirty="0"/>
              <a:t>the Learning </a:t>
            </a:r>
            <a:r>
              <a:rPr lang="en" sz="2400" dirty="0" smtClean="0"/>
              <a:t>process </a:t>
            </a:r>
          </a:p>
          <a:p>
            <a:pPr marL="495300" indent="-457200">
              <a:spcBef>
                <a:spcPts val="600"/>
              </a:spcBef>
              <a:spcAft>
                <a:spcPts val="600"/>
              </a:spcAft>
              <a:buSzPct val="100000"/>
              <a:buFont typeface="Arial" panose="020B0604020202020204" pitchFamily="34" charset="0"/>
              <a:buChar char="•"/>
            </a:pPr>
            <a:r>
              <a:rPr lang="en-US" altLang="zh-CN" sz="2400" dirty="0" err="1"/>
              <a:t>Hyperparameter</a:t>
            </a:r>
            <a:r>
              <a:rPr lang="en-US" altLang="zh-CN" sz="2400" dirty="0"/>
              <a:t> optimization</a:t>
            </a:r>
            <a:endParaRPr lang="en" sz="2400" dirty="0"/>
          </a:p>
        </p:txBody>
      </p:sp>
    </p:spTree>
    <p:extLst>
      <p:ext uri="{BB962C8B-B14F-4D97-AF65-F5344CB8AC3E}">
        <p14:creationId xmlns:p14="http://schemas.microsoft.com/office/powerpoint/2010/main" val="3541058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07" y="333982"/>
            <a:ext cx="6971732" cy="5854467"/>
          </a:xfrm>
          <a:prstGeom prst="rect">
            <a:avLst/>
          </a:prstGeom>
        </p:spPr>
      </p:pic>
      <p:sp>
        <p:nvSpPr>
          <p:cNvPr id="3" name="矩形 2"/>
          <p:cNvSpPr/>
          <p:nvPr/>
        </p:nvSpPr>
        <p:spPr>
          <a:xfrm>
            <a:off x="2275003" y="5197282"/>
            <a:ext cx="6664716" cy="1200329"/>
          </a:xfrm>
          <a:prstGeom prst="rect">
            <a:avLst/>
          </a:prstGeom>
        </p:spPr>
        <p:txBody>
          <a:bodyPr wrap="square">
            <a:spAutoFit/>
          </a:bodyPr>
          <a:lstStyle/>
          <a:p>
            <a:r>
              <a:rPr lang="en-US" altLang="zh-CN" dirty="0" smtClean="0">
                <a:solidFill>
                  <a:srgbClr val="DD4B39"/>
                </a:solidFill>
                <a:latin typeface="Arial" panose="020B0604020202020204" pitchFamily="34" charset="0"/>
                <a:hlinkClick r:id="rId3"/>
              </a:rPr>
              <a:t>Dropout</a:t>
            </a:r>
            <a:r>
              <a:rPr lang="en-US" altLang="zh-CN" dirty="0">
                <a:solidFill>
                  <a:srgbClr val="1A0DAB"/>
                </a:solidFill>
                <a:latin typeface="Arial" panose="020B0604020202020204" pitchFamily="34" charset="0"/>
                <a:hlinkClick r:id="rId3"/>
              </a:rPr>
              <a:t>: </a:t>
            </a:r>
            <a:r>
              <a:rPr lang="en-US" altLang="zh-CN" u="sng" dirty="0">
                <a:hlinkClick r:id="rId4"/>
              </a:rPr>
              <a:t>N Srivastava</a:t>
            </a:r>
            <a:r>
              <a:rPr lang="en-US" altLang="zh-CN" dirty="0"/>
              <a:t>, </a:t>
            </a:r>
            <a:r>
              <a:rPr lang="en-US" altLang="zh-CN" u="sng" dirty="0">
                <a:hlinkClick r:id="rId5"/>
              </a:rPr>
              <a:t>G Hinton</a:t>
            </a:r>
            <a:r>
              <a:rPr lang="en-US" altLang="zh-CN" dirty="0"/>
              <a:t>, </a:t>
            </a:r>
            <a:r>
              <a:rPr lang="en-US" altLang="zh-CN" u="sng" dirty="0">
                <a:hlinkClick r:id="rId6"/>
              </a:rPr>
              <a:t>A </a:t>
            </a:r>
            <a:r>
              <a:rPr lang="en-US" altLang="zh-CN" u="sng" dirty="0" err="1" smtClean="0">
                <a:hlinkClick r:id="rId6"/>
              </a:rPr>
              <a:t>Krizhevsky</a:t>
            </a:r>
            <a:r>
              <a:rPr lang="en-US" altLang="zh-CN" u="sng" dirty="0" err="1" smtClean="0"/>
              <a:t>,</a:t>
            </a:r>
            <a:r>
              <a:rPr lang="en-US" altLang="zh-CN" dirty="0" err="1" smtClean="0">
                <a:solidFill>
                  <a:srgbClr val="1A0DAB"/>
                </a:solidFill>
                <a:latin typeface="Arial" panose="020B0604020202020204" pitchFamily="34" charset="0"/>
                <a:hlinkClick r:id="rId3"/>
              </a:rPr>
              <a:t>a</a:t>
            </a:r>
            <a:r>
              <a:rPr lang="en-US" altLang="zh-CN" dirty="0" smtClean="0">
                <a:solidFill>
                  <a:srgbClr val="1A0DAB"/>
                </a:solidFill>
                <a:latin typeface="Arial" panose="020B0604020202020204" pitchFamily="34" charset="0"/>
                <a:hlinkClick r:id="rId3"/>
              </a:rPr>
              <a:t> </a:t>
            </a:r>
            <a:r>
              <a:rPr lang="en-US" altLang="zh-CN" dirty="0">
                <a:solidFill>
                  <a:srgbClr val="1A0DAB"/>
                </a:solidFill>
                <a:latin typeface="Arial" panose="020B0604020202020204" pitchFamily="34" charset="0"/>
                <a:hlinkClick r:id="rId3"/>
              </a:rPr>
              <a:t>simple way to prevent neural networks from </a:t>
            </a:r>
            <a:r>
              <a:rPr lang="en-US" altLang="zh-CN" dirty="0"/>
              <a:t>Journal of Machine Learning Research 15 (2014) 1929-1958</a:t>
            </a:r>
            <a:r>
              <a:rPr lang="en-US" altLang="zh-CN" dirty="0"/>
              <a:t/>
            </a:r>
            <a:br>
              <a:rPr lang="en-US" altLang="zh-CN" dirty="0"/>
            </a:br>
            <a:endParaRPr lang="en-US" altLang="zh-CN"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078781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21</a:t>
            </a:fld>
            <a:endParaRPr lang="en"/>
          </a:p>
        </p:txBody>
      </p:sp>
      <p:sp>
        <p:nvSpPr>
          <p:cNvPr id="664" name="Shape 664"/>
          <p:cNvSpPr txBox="1"/>
          <p:nvPr/>
        </p:nvSpPr>
        <p:spPr>
          <a:xfrm>
            <a:off x="405225" y="133576"/>
            <a:ext cx="7250099" cy="616799"/>
          </a:xfrm>
          <a:prstGeom prst="rect">
            <a:avLst/>
          </a:prstGeom>
          <a:noFill/>
          <a:ln>
            <a:noFill/>
          </a:ln>
        </p:spPr>
        <p:txBody>
          <a:bodyPr lIns="91425" tIns="91425" rIns="91425" bIns="91425" anchor="t" anchorCtr="0">
            <a:noAutofit/>
          </a:bodyPr>
          <a:lstStyle/>
          <a:p>
            <a:r>
              <a:rPr lang="en" sz="3200" dirty="0">
                <a:solidFill>
                  <a:schemeClr val="bg1"/>
                </a:solidFill>
              </a:rPr>
              <a:t>At test time….</a:t>
            </a:r>
          </a:p>
        </p:txBody>
      </p:sp>
      <p:sp>
        <p:nvSpPr>
          <p:cNvPr id="665" name="Shape 665"/>
          <p:cNvSpPr txBox="1"/>
          <p:nvPr/>
        </p:nvSpPr>
        <p:spPr>
          <a:xfrm>
            <a:off x="405226" y="1436175"/>
            <a:ext cx="8685899" cy="740100"/>
          </a:xfrm>
          <a:prstGeom prst="rect">
            <a:avLst/>
          </a:prstGeom>
          <a:noFill/>
          <a:ln>
            <a:noFill/>
          </a:ln>
        </p:spPr>
        <p:txBody>
          <a:bodyPr lIns="91425" tIns="91425" rIns="91425" bIns="91425" anchor="t" anchorCtr="0">
            <a:noAutofit/>
          </a:bodyPr>
          <a:lstStyle/>
          <a:p>
            <a:r>
              <a:rPr lang="en" sz="2400"/>
              <a:t>Can in fact do this with a single forward pass! (approximately)</a:t>
            </a:r>
          </a:p>
        </p:txBody>
      </p:sp>
      <p:sp>
        <p:nvSpPr>
          <p:cNvPr id="666" name="Shape 666"/>
          <p:cNvSpPr/>
          <p:nvPr/>
        </p:nvSpPr>
        <p:spPr>
          <a:xfrm>
            <a:off x="998950" y="3156450"/>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67" name="Shape 667"/>
          <p:cNvCxnSpPr>
            <a:stCxn id="666" idx="0"/>
          </p:cNvCxnSpPr>
          <p:nvPr/>
        </p:nvCxnSpPr>
        <p:spPr>
          <a:xfrm rot="10800000">
            <a:off x="1302850" y="2478150"/>
            <a:ext cx="0" cy="678300"/>
          </a:xfrm>
          <a:prstGeom prst="straightConnector1">
            <a:avLst/>
          </a:prstGeom>
          <a:noFill/>
          <a:ln w="9525" cap="flat" cmpd="sng">
            <a:solidFill>
              <a:schemeClr val="dk2"/>
            </a:solidFill>
            <a:prstDash val="solid"/>
            <a:round/>
            <a:headEnd type="none" w="lg" len="lg"/>
            <a:tailEnd type="triangle" w="lg" len="lg"/>
          </a:ln>
        </p:spPr>
      </p:cxnSp>
      <p:sp>
        <p:nvSpPr>
          <p:cNvPr id="668" name="Shape 668"/>
          <p:cNvSpPr/>
          <p:nvPr/>
        </p:nvSpPr>
        <p:spPr>
          <a:xfrm>
            <a:off x="513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69" name="Shape 669"/>
          <p:cNvSpPr/>
          <p:nvPr/>
        </p:nvSpPr>
        <p:spPr>
          <a:xfrm>
            <a:off x="1497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70" name="Shape 670"/>
          <p:cNvCxnSpPr>
            <a:stCxn id="668" idx="7"/>
            <a:endCxn id="666" idx="4"/>
          </p:cNvCxnSpPr>
          <p:nvPr/>
        </p:nvCxnSpPr>
        <p:spPr>
          <a:xfrm rot="10800000" flipH="1">
            <a:off x="1032339" y="3764335"/>
            <a:ext cx="270600" cy="664200"/>
          </a:xfrm>
          <a:prstGeom prst="straightConnector1">
            <a:avLst/>
          </a:prstGeom>
          <a:noFill/>
          <a:ln w="9525" cap="flat" cmpd="sng">
            <a:solidFill>
              <a:schemeClr val="dk2"/>
            </a:solidFill>
            <a:prstDash val="solid"/>
            <a:round/>
            <a:headEnd type="none" w="lg" len="lg"/>
            <a:tailEnd type="triangle" w="lg" len="lg"/>
          </a:ln>
        </p:spPr>
      </p:cxnSp>
      <p:cxnSp>
        <p:nvCxnSpPr>
          <p:cNvPr id="671" name="Shape 671"/>
          <p:cNvCxnSpPr>
            <a:stCxn id="669" idx="0"/>
            <a:endCxn id="666" idx="4"/>
          </p:cNvCxnSpPr>
          <p:nvPr/>
        </p:nvCxnSpPr>
        <p:spPr>
          <a:xfrm rot="10800000">
            <a:off x="1302850" y="3764125"/>
            <a:ext cx="498600" cy="575400"/>
          </a:xfrm>
          <a:prstGeom prst="straightConnector1">
            <a:avLst/>
          </a:prstGeom>
          <a:noFill/>
          <a:ln w="9525" cap="flat" cmpd="sng">
            <a:solidFill>
              <a:schemeClr val="dk2"/>
            </a:solidFill>
            <a:prstDash val="solid"/>
            <a:round/>
            <a:headEnd type="none" w="lg" len="lg"/>
            <a:tailEnd type="triangle" w="lg" len="lg"/>
          </a:ln>
        </p:spPr>
      </p:cxnSp>
      <p:sp>
        <p:nvSpPr>
          <p:cNvPr id="672" name="Shape 672"/>
          <p:cNvSpPr txBox="1"/>
          <p:nvPr/>
        </p:nvSpPr>
        <p:spPr>
          <a:xfrm>
            <a:off x="2323001" y="1871175"/>
            <a:ext cx="6592499" cy="1726500"/>
          </a:xfrm>
          <a:prstGeom prst="rect">
            <a:avLst/>
          </a:prstGeom>
          <a:noFill/>
          <a:ln>
            <a:noFill/>
          </a:ln>
        </p:spPr>
        <p:txBody>
          <a:bodyPr lIns="91425" tIns="91425" rIns="91425" bIns="91425" anchor="t" anchorCtr="0">
            <a:noAutofit/>
          </a:bodyPr>
          <a:lstStyle/>
          <a:p>
            <a:r>
              <a:rPr lang="en" sz="2400"/>
              <a:t>Leave all input neurons turned on (no dropout).</a:t>
            </a:r>
          </a:p>
          <a:p>
            <a:endParaRPr sz="2400"/>
          </a:p>
        </p:txBody>
      </p:sp>
      <p:sp>
        <p:nvSpPr>
          <p:cNvPr id="673" name="Shape 673"/>
          <p:cNvSpPr txBox="1"/>
          <p:nvPr/>
        </p:nvSpPr>
        <p:spPr>
          <a:xfrm>
            <a:off x="3728475" y="3104676"/>
            <a:ext cx="4418700" cy="1268699"/>
          </a:xfrm>
          <a:prstGeom prst="rect">
            <a:avLst/>
          </a:prstGeom>
          <a:noFill/>
          <a:ln>
            <a:noFill/>
          </a:ln>
        </p:spPr>
        <p:txBody>
          <a:bodyPr lIns="91425" tIns="91425" rIns="91425" bIns="91425" anchor="t" anchorCtr="0">
            <a:noAutofit/>
          </a:bodyPr>
          <a:lstStyle/>
          <a:p>
            <a:r>
              <a:rPr lang="en" sz="2400">
                <a:solidFill>
                  <a:srgbClr val="38761D"/>
                </a:solidFill>
              </a:rPr>
              <a:t>(this can be shown to be an approximation to evaluating the whole ensemble)</a:t>
            </a:r>
          </a:p>
        </p:txBody>
      </p:sp>
    </p:spTree>
    <p:extLst>
      <p:ext uri="{BB962C8B-B14F-4D97-AF65-F5344CB8AC3E}">
        <p14:creationId xmlns:p14="http://schemas.microsoft.com/office/powerpoint/2010/main" val="78648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22</a:t>
            </a:fld>
            <a:endParaRPr lang="en"/>
          </a:p>
        </p:txBody>
      </p:sp>
      <p:sp>
        <p:nvSpPr>
          <p:cNvPr id="679" name="Shape 679"/>
          <p:cNvSpPr txBox="1"/>
          <p:nvPr/>
        </p:nvSpPr>
        <p:spPr>
          <a:xfrm>
            <a:off x="262351" y="143101"/>
            <a:ext cx="7250099" cy="616799"/>
          </a:xfrm>
          <a:prstGeom prst="rect">
            <a:avLst/>
          </a:prstGeom>
          <a:noFill/>
          <a:ln>
            <a:noFill/>
          </a:ln>
        </p:spPr>
        <p:txBody>
          <a:bodyPr lIns="91425" tIns="91425" rIns="91425" bIns="91425" anchor="t" anchorCtr="0">
            <a:noAutofit/>
          </a:bodyPr>
          <a:lstStyle/>
          <a:p>
            <a:r>
              <a:rPr lang="en" sz="3200" dirty="0">
                <a:solidFill>
                  <a:schemeClr val="bg1"/>
                </a:solidFill>
              </a:rPr>
              <a:t>At test time….</a:t>
            </a:r>
          </a:p>
        </p:txBody>
      </p:sp>
      <p:sp>
        <p:nvSpPr>
          <p:cNvPr id="680" name="Shape 680"/>
          <p:cNvSpPr txBox="1"/>
          <p:nvPr/>
        </p:nvSpPr>
        <p:spPr>
          <a:xfrm>
            <a:off x="405226" y="1436175"/>
            <a:ext cx="8685899" cy="740100"/>
          </a:xfrm>
          <a:prstGeom prst="rect">
            <a:avLst/>
          </a:prstGeom>
          <a:noFill/>
          <a:ln>
            <a:noFill/>
          </a:ln>
        </p:spPr>
        <p:txBody>
          <a:bodyPr lIns="91425" tIns="91425" rIns="91425" bIns="91425" anchor="t" anchorCtr="0">
            <a:noAutofit/>
          </a:bodyPr>
          <a:lstStyle/>
          <a:p>
            <a:r>
              <a:rPr lang="en" sz="2400" dirty="0"/>
              <a:t>Can in fact do this with a single forward pass! (approximately)</a:t>
            </a:r>
          </a:p>
        </p:txBody>
      </p:sp>
      <p:sp>
        <p:nvSpPr>
          <p:cNvPr id="681" name="Shape 681"/>
          <p:cNvSpPr/>
          <p:nvPr/>
        </p:nvSpPr>
        <p:spPr>
          <a:xfrm>
            <a:off x="998950" y="3156450"/>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82" name="Shape 682"/>
          <p:cNvCxnSpPr>
            <a:stCxn id="681" idx="0"/>
          </p:cNvCxnSpPr>
          <p:nvPr/>
        </p:nvCxnSpPr>
        <p:spPr>
          <a:xfrm rot="10800000">
            <a:off x="1302850" y="2478150"/>
            <a:ext cx="0" cy="678300"/>
          </a:xfrm>
          <a:prstGeom prst="straightConnector1">
            <a:avLst/>
          </a:prstGeom>
          <a:noFill/>
          <a:ln w="9525" cap="flat" cmpd="sng">
            <a:solidFill>
              <a:schemeClr val="dk2"/>
            </a:solidFill>
            <a:prstDash val="solid"/>
            <a:round/>
            <a:headEnd type="none" w="lg" len="lg"/>
            <a:tailEnd type="triangle" w="lg" len="lg"/>
          </a:ln>
        </p:spPr>
      </p:cxnSp>
      <p:sp>
        <p:nvSpPr>
          <p:cNvPr id="683" name="Shape 683"/>
          <p:cNvSpPr/>
          <p:nvPr/>
        </p:nvSpPr>
        <p:spPr>
          <a:xfrm>
            <a:off x="513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684" name="Shape 684"/>
          <p:cNvSpPr/>
          <p:nvPr/>
        </p:nvSpPr>
        <p:spPr>
          <a:xfrm>
            <a:off x="1497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85" name="Shape 685"/>
          <p:cNvCxnSpPr>
            <a:stCxn id="683" idx="7"/>
            <a:endCxn id="681" idx="4"/>
          </p:cNvCxnSpPr>
          <p:nvPr/>
        </p:nvCxnSpPr>
        <p:spPr>
          <a:xfrm rot="10800000" flipH="1">
            <a:off x="1032339" y="3764335"/>
            <a:ext cx="270600" cy="664200"/>
          </a:xfrm>
          <a:prstGeom prst="straightConnector1">
            <a:avLst/>
          </a:prstGeom>
          <a:noFill/>
          <a:ln w="9525" cap="flat" cmpd="sng">
            <a:solidFill>
              <a:schemeClr val="dk2"/>
            </a:solidFill>
            <a:prstDash val="solid"/>
            <a:round/>
            <a:headEnd type="none" w="lg" len="lg"/>
            <a:tailEnd type="triangle" w="lg" len="lg"/>
          </a:ln>
        </p:spPr>
      </p:cxnSp>
      <p:cxnSp>
        <p:nvCxnSpPr>
          <p:cNvPr id="686" name="Shape 686"/>
          <p:cNvCxnSpPr>
            <a:stCxn id="684" idx="0"/>
            <a:endCxn id="681" idx="4"/>
          </p:cNvCxnSpPr>
          <p:nvPr/>
        </p:nvCxnSpPr>
        <p:spPr>
          <a:xfrm rot="10800000">
            <a:off x="1302850" y="3764125"/>
            <a:ext cx="498600" cy="575400"/>
          </a:xfrm>
          <a:prstGeom prst="straightConnector1">
            <a:avLst/>
          </a:prstGeom>
          <a:noFill/>
          <a:ln w="9525" cap="flat" cmpd="sng">
            <a:solidFill>
              <a:schemeClr val="dk2"/>
            </a:solidFill>
            <a:prstDash val="solid"/>
            <a:round/>
            <a:headEnd type="none" w="lg" len="lg"/>
            <a:tailEnd type="triangle" w="lg" len="lg"/>
          </a:ln>
        </p:spPr>
      </p:cxnSp>
      <p:sp>
        <p:nvSpPr>
          <p:cNvPr id="687" name="Shape 687"/>
          <p:cNvSpPr txBox="1"/>
          <p:nvPr/>
        </p:nvSpPr>
        <p:spPr>
          <a:xfrm>
            <a:off x="2323001" y="1871175"/>
            <a:ext cx="6592499" cy="1726500"/>
          </a:xfrm>
          <a:prstGeom prst="rect">
            <a:avLst/>
          </a:prstGeom>
          <a:noFill/>
          <a:ln>
            <a:noFill/>
          </a:ln>
        </p:spPr>
        <p:txBody>
          <a:bodyPr lIns="91425" tIns="91425" rIns="91425" bIns="91425" anchor="t" anchorCtr="0">
            <a:noAutofit/>
          </a:bodyPr>
          <a:lstStyle/>
          <a:p>
            <a:r>
              <a:rPr lang="en" sz="2400"/>
              <a:t>Leave all input neurons turned on (no dropout).</a:t>
            </a:r>
          </a:p>
          <a:p>
            <a:endParaRPr sz="2400"/>
          </a:p>
        </p:txBody>
      </p:sp>
      <p:sp>
        <p:nvSpPr>
          <p:cNvPr id="688" name="Shape 688"/>
          <p:cNvSpPr txBox="1"/>
          <p:nvPr/>
        </p:nvSpPr>
        <p:spPr>
          <a:xfrm>
            <a:off x="2678000" y="2780176"/>
            <a:ext cx="6192900" cy="1902899"/>
          </a:xfrm>
          <a:prstGeom prst="rect">
            <a:avLst/>
          </a:prstGeom>
          <a:noFill/>
          <a:ln>
            <a:noFill/>
          </a:ln>
        </p:spPr>
        <p:txBody>
          <a:bodyPr lIns="91425" tIns="91425" rIns="91425" bIns="91425" anchor="ctr" anchorCtr="0">
            <a:noAutofit/>
          </a:bodyPr>
          <a:lstStyle/>
          <a:p>
            <a:r>
              <a:rPr lang="en" sz="2400">
                <a:solidFill>
                  <a:srgbClr val="0000FF"/>
                </a:solidFill>
              </a:rPr>
              <a:t>Q: Suppose that with all inputs present at test time the output of this neuron is x.</a:t>
            </a:r>
          </a:p>
          <a:p>
            <a:endParaRPr sz="2400">
              <a:solidFill>
                <a:srgbClr val="0000FF"/>
              </a:solidFill>
            </a:endParaRPr>
          </a:p>
          <a:p>
            <a:r>
              <a:rPr lang="en" sz="2400">
                <a:solidFill>
                  <a:srgbClr val="0000FF"/>
                </a:solidFill>
              </a:rPr>
              <a:t>What would its output be during training time, in expectation? (e.g. if p = 0.5)</a:t>
            </a:r>
          </a:p>
          <a:p>
            <a:endParaRPr/>
          </a:p>
        </p:txBody>
      </p:sp>
    </p:spTree>
    <p:extLst>
      <p:ext uri="{BB962C8B-B14F-4D97-AF65-F5344CB8AC3E}">
        <p14:creationId xmlns:p14="http://schemas.microsoft.com/office/powerpoint/2010/main" val="1038710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23</a:t>
            </a:fld>
            <a:endParaRPr lang="en"/>
          </a:p>
        </p:txBody>
      </p:sp>
      <p:sp>
        <p:nvSpPr>
          <p:cNvPr id="694" name="Shape 694"/>
          <p:cNvSpPr txBox="1"/>
          <p:nvPr/>
        </p:nvSpPr>
        <p:spPr>
          <a:xfrm>
            <a:off x="290926" y="143101"/>
            <a:ext cx="7250099" cy="616799"/>
          </a:xfrm>
          <a:prstGeom prst="rect">
            <a:avLst/>
          </a:prstGeom>
          <a:noFill/>
          <a:ln>
            <a:noFill/>
          </a:ln>
        </p:spPr>
        <p:txBody>
          <a:bodyPr lIns="91425" tIns="91425" rIns="91425" bIns="91425" anchor="t" anchorCtr="0">
            <a:noAutofit/>
          </a:bodyPr>
          <a:lstStyle/>
          <a:p>
            <a:r>
              <a:rPr lang="en" sz="3200" dirty="0">
                <a:solidFill>
                  <a:schemeClr val="bg1"/>
                </a:solidFill>
              </a:rPr>
              <a:t>At test time….</a:t>
            </a:r>
          </a:p>
        </p:txBody>
      </p:sp>
      <p:sp>
        <p:nvSpPr>
          <p:cNvPr id="695" name="Shape 695"/>
          <p:cNvSpPr txBox="1"/>
          <p:nvPr/>
        </p:nvSpPr>
        <p:spPr>
          <a:xfrm>
            <a:off x="405226" y="1436175"/>
            <a:ext cx="8685899" cy="740100"/>
          </a:xfrm>
          <a:prstGeom prst="rect">
            <a:avLst/>
          </a:prstGeom>
          <a:noFill/>
          <a:ln>
            <a:noFill/>
          </a:ln>
        </p:spPr>
        <p:txBody>
          <a:bodyPr lIns="91425" tIns="91425" rIns="91425" bIns="91425" anchor="t" anchorCtr="0">
            <a:noAutofit/>
          </a:bodyPr>
          <a:lstStyle/>
          <a:p>
            <a:r>
              <a:rPr lang="en" sz="2400" dirty="0"/>
              <a:t>Can in fact do this with a single forward pass! (approximately)</a:t>
            </a:r>
          </a:p>
        </p:txBody>
      </p:sp>
      <p:sp>
        <p:nvSpPr>
          <p:cNvPr id="696" name="Shape 696"/>
          <p:cNvSpPr/>
          <p:nvPr/>
        </p:nvSpPr>
        <p:spPr>
          <a:xfrm>
            <a:off x="998950" y="3156450"/>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697" name="Shape 697"/>
          <p:cNvCxnSpPr>
            <a:stCxn id="696" idx="0"/>
          </p:cNvCxnSpPr>
          <p:nvPr/>
        </p:nvCxnSpPr>
        <p:spPr>
          <a:xfrm rot="10800000">
            <a:off x="1302850" y="2478150"/>
            <a:ext cx="0" cy="678300"/>
          </a:xfrm>
          <a:prstGeom prst="straightConnector1">
            <a:avLst/>
          </a:prstGeom>
          <a:noFill/>
          <a:ln w="9525" cap="flat" cmpd="sng">
            <a:solidFill>
              <a:schemeClr val="dk2"/>
            </a:solidFill>
            <a:prstDash val="solid"/>
            <a:round/>
            <a:headEnd type="none" w="lg" len="lg"/>
            <a:tailEnd type="triangle" w="lg" len="lg"/>
          </a:ln>
        </p:spPr>
      </p:cxnSp>
      <p:sp>
        <p:nvSpPr>
          <p:cNvPr id="698" name="Shape 698"/>
          <p:cNvSpPr/>
          <p:nvPr/>
        </p:nvSpPr>
        <p:spPr>
          <a:xfrm>
            <a:off x="513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r>
              <a:rPr lang="en"/>
              <a:t>x</a:t>
            </a:r>
          </a:p>
        </p:txBody>
      </p:sp>
      <p:sp>
        <p:nvSpPr>
          <p:cNvPr id="699" name="Shape 699"/>
          <p:cNvSpPr/>
          <p:nvPr/>
        </p:nvSpPr>
        <p:spPr>
          <a:xfrm>
            <a:off x="1497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r>
              <a:rPr lang="en"/>
              <a:t>y</a:t>
            </a:r>
          </a:p>
        </p:txBody>
      </p:sp>
      <p:cxnSp>
        <p:nvCxnSpPr>
          <p:cNvPr id="700" name="Shape 700"/>
          <p:cNvCxnSpPr>
            <a:stCxn id="698" idx="7"/>
            <a:endCxn id="696" idx="4"/>
          </p:cNvCxnSpPr>
          <p:nvPr/>
        </p:nvCxnSpPr>
        <p:spPr>
          <a:xfrm rot="10800000" flipH="1">
            <a:off x="1032339" y="3764335"/>
            <a:ext cx="270600" cy="664200"/>
          </a:xfrm>
          <a:prstGeom prst="straightConnector1">
            <a:avLst/>
          </a:prstGeom>
          <a:noFill/>
          <a:ln w="9525" cap="flat" cmpd="sng">
            <a:solidFill>
              <a:schemeClr val="dk2"/>
            </a:solidFill>
            <a:prstDash val="solid"/>
            <a:round/>
            <a:headEnd type="none" w="lg" len="lg"/>
            <a:tailEnd type="triangle" w="lg" len="lg"/>
          </a:ln>
        </p:spPr>
      </p:cxnSp>
      <p:cxnSp>
        <p:nvCxnSpPr>
          <p:cNvPr id="701" name="Shape 701"/>
          <p:cNvCxnSpPr>
            <a:stCxn id="699" idx="0"/>
            <a:endCxn id="696" idx="4"/>
          </p:cNvCxnSpPr>
          <p:nvPr/>
        </p:nvCxnSpPr>
        <p:spPr>
          <a:xfrm rot="10800000">
            <a:off x="1302850" y="3764125"/>
            <a:ext cx="498600" cy="575400"/>
          </a:xfrm>
          <a:prstGeom prst="straightConnector1">
            <a:avLst/>
          </a:prstGeom>
          <a:noFill/>
          <a:ln w="9525" cap="flat" cmpd="sng">
            <a:solidFill>
              <a:schemeClr val="dk2"/>
            </a:solidFill>
            <a:prstDash val="solid"/>
            <a:round/>
            <a:headEnd type="none" w="lg" len="lg"/>
            <a:tailEnd type="triangle" w="lg" len="lg"/>
          </a:ln>
        </p:spPr>
      </p:cxnSp>
      <p:sp>
        <p:nvSpPr>
          <p:cNvPr id="702" name="Shape 702"/>
          <p:cNvSpPr txBox="1"/>
          <p:nvPr/>
        </p:nvSpPr>
        <p:spPr>
          <a:xfrm>
            <a:off x="2323001" y="1871175"/>
            <a:ext cx="6592499" cy="1726500"/>
          </a:xfrm>
          <a:prstGeom prst="rect">
            <a:avLst/>
          </a:prstGeom>
          <a:noFill/>
          <a:ln>
            <a:noFill/>
          </a:ln>
        </p:spPr>
        <p:txBody>
          <a:bodyPr lIns="91425" tIns="91425" rIns="91425" bIns="91425" anchor="t" anchorCtr="0">
            <a:noAutofit/>
          </a:bodyPr>
          <a:lstStyle/>
          <a:p>
            <a:r>
              <a:rPr lang="en" sz="2400"/>
              <a:t>Leave all input neurons turned on (no dropout).</a:t>
            </a:r>
          </a:p>
          <a:p>
            <a:endParaRPr sz="2400"/>
          </a:p>
        </p:txBody>
      </p:sp>
      <p:sp>
        <p:nvSpPr>
          <p:cNvPr id="703" name="Shape 703"/>
          <p:cNvSpPr txBox="1"/>
          <p:nvPr/>
        </p:nvSpPr>
        <p:spPr>
          <a:xfrm>
            <a:off x="2739676" y="2393150"/>
            <a:ext cx="5999099" cy="2768700"/>
          </a:xfrm>
          <a:prstGeom prst="rect">
            <a:avLst/>
          </a:prstGeom>
          <a:noFill/>
          <a:ln>
            <a:noFill/>
          </a:ln>
        </p:spPr>
        <p:txBody>
          <a:bodyPr lIns="91425" tIns="91425" rIns="91425" bIns="91425" anchor="t" anchorCtr="0">
            <a:noAutofit/>
          </a:bodyPr>
          <a:lstStyle/>
          <a:p>
            <a:r>
              <a:rPr lang="en" sz="2400" dirty="0"/>
              <a:t>during test: </a:t>
            </a:r>
            <a:r>
              <a:rPr lang="en" sz="2400" b="1" dirty="0">
                <a:solidFill>
                  <a:srgbClr val="0000FF"/>
                </a:solidFill>
              </a:rPr>
              <a:t>a = w0*x + w1*y</a:t>
            </a:r>
          </a:p>
          <a:p>
            <a:r>
              <a:rPr lang="en" sz="2400" dirty="0"/>
              <a:t>during train:</a:t>
            </a:r>
          </a:p>
          <a:p>
            <a:r>
              <a:rPr lang="en" sz="2400" dirty="0">
                <a:solidFill>
                  <a:srgbClr val="0000FF"/>
                </a:solidFill>
              </a:rPr>
              <a:t>E[a] = ¼ * (w0*0 + w1*0</a:t>
            </a:r>
          </a:p>
          <a:p>
            <a:pPr marL="1371600"/>
            <a:r>
              <a:rPr lang="en" sz="2400" dirty="0">
                <a:solidFill>
                  <a:srgbClr val="0000FF"/>
                </a:solidFill>
              </a:rPr>
              <a:t>  w0*0 + w1*y</a:t>
            </a:r>
          </a:p>
          <a:p>
            <a:r>
              <a:rPr lang="en" sz="2400" dirty="0">
                <a:solidFill>
                  <a:srgbClr val="0000FF"/>
                </a:solidFill>
              </a:rPr>
              <a:t>	</a:t>
            </a:r>
            <a:r>
              <a:rPr lang="en" sz="2400" dirty="0">
                <a:solidFill>
                  <a:srgbClr val="0000FF"/>
                </a:solidFill>
              </a:rPr>
              <a:t> </a:t>
            </a:r>
            <a:r>
              <a:rPr lang="en" sz="2400" dirty="0" smtClean="0">
                <a:solidFill>
                  <a:srgbClr val="0000FF"/>
                </a:solidFill>
              </a:rPr>
              <a:t>      </a:t>
            </a:r>
            <a:r>
              <a:rPr lang="en" sz="2400" dirty="0" smtClean="0">
                <a:solidFill>
                  <a:srgbClr val="0000FF"/>
                </a:solidFill>
              </a:rPr>
              <a:t>w0*x </a:t>
            </a:r>
            <a:r>
              <a:rPr lang="en" sz="2400" dirty="0">
                <a:solidFill>
                  <a:srgbClr val="0000FF"/>
                </a:solidFill>
              </a:rPr>
              <a:t>+ w1*0</a:t>
            </a:r>
          </a:p>
          <a:p>
            <a:pPr marL="1371600"/>
            <a:r>
              <a:rPr lang="en" sz="2400" dirty="0">
                <a:solidFill>
                  <a:srgbClr val="0000FF"/>
                </a:solidFill>
              </a:rPr>
              <a:t>  w0*x + w1*y)</a:t>
            </a:r>
          </a:p>
          <a:p>
            <a:r>
              <a:rPr lang="en" sz="2400" dirty="0">
                <a:solidFill>
                  <a:srgbClr val="0000FF"/>
                </a:solidFill>
              </a:rPr>
              <a:t>       = ¼ * (2 w0*x + 2 w1*y)</a:t>
            </a:r>
          </a:p>
          <a:p>
            <a:r>
              <a:rPr lang="en" sz="2400" dirty="0">
                <a:solidFill>
                  <a:srgbClr val="0000FF"/>
                </a:solidFill>
              </a:rPr>
              <a:t>	  = </a:t>
            </a:r>
            <a:r>
              <a:rPr lang="en" sz="2400" b="1" dirty="0">
                <a:solidFill>
                  <a:srgbClr val="0000FF"/>
                </a:solidFill>
              </a:rPr>
              <a:t>½ *</a:t>
            </a:r>
            <a:r>
              <a:rPr lang="en" sz="2400" dirty="0">
                <a:solidFill>
                  <a:srgbClr val="0000FF"/>
                </a:solidFill>
              </a:rPr>
              <a:t> </a:t>
            </a:r>
            <a:r>
              <a:rPr lang="en" sz="2400" b="1" dirty="0">
                <a:solidFill>
                  <a:srgbClr val="0000FF"/>
                </a:solidFill>
              </a:rPr>
              <a:t>(w0*x + w1*y)</a:t>
            </a:r>
          </a:p>
          <a:p>
            <a:endParaRPr sz="2400" dirty="0">
              <a:solidFill>
                <a:srgbClr val="0000FF"/>
              </a:solidFill>
            </a:endParaRPr>
          </a:p>
        </p:txBody>
      </p:sp>
      <p:sp>
        <p:nvSpPr>
          <p:cNvPr id="704" name="Shape 704"/>
          <p:cNvSpPr txBox="1"/>
          <p:nvPr/>
        </p:nvSpPr>
        <p:spPr>
          <a:xfrm>
            <a:off x="1400676" y="2724800"/>
            <a:ext cx="400799" cy="393600"/>
          </a:xfrm>
          <a:prstGeom prst="rect">
            <a:avLst/>
          </a:prstGeom>
          <a:noFill/>
          <a:ln>
            <a:noFill/>
          </a:ln>
        </p:spPr>
        <p:txBody>
          <a:bodyPr lIns="91425" tIns="91425" rIns="91425" bIns="91425" anchor="t" anchorCtr="0">
            <a:noAutofit/>
          </a:bodyPr>
          <a:lstStyle/>
          <a:p>
            <a:r>
              <a:rPr lang="en"/>
              <a:t>a</a:t>
            </a:r>
          </a:p>
        </p:txBody>
      </p:sp>
      <p:sp>
        <p:nvSpPr>
          <p:cNvPr id="705" name="Shape 705"/>
          <p:cNvSpPr txBox="1"/>
          <p:nvPr/>
        </p:nvSpPr>
        <p:spPr>
          <a:xfrm>
            <a:off x="734250" y="3905250"/>
            <a:ext cx="568599" cy="591900"/>
          </a:xfrm>
          <a:prstGeom prst="rect">
            <a:avLst/>
          </a:prstGeom>
          <a:noFill/>
          <a:ln>
            <a:noFill/>
          </a:ln>
        </p:spPr>
        <p:txBody>
          <a:bodyPr lIns="91425" tIns="91425" rIns="91425" bIns="91425" anchor="t" anchorCtr="0">
            <a:noAutofit/>
          </a:bodyPr>
          <a:lstStyle/>
          <a:p>
            <a:r>
              <a:rPr lang="en"/>
              <a:t>w0</a:t>
            </a:r>
          </a:p>
        </p:txBody>
      </p:sp>
      <p:sp>
        <p:nvSpPr>
          <p:cNvPr id="706" name="Shape 706"/>
          <p:cNvSpPr txBox="1"/>
          <p:nvPr/>
        </p:nvSpPr>
        <p:spPr>
          <a:xfrm>
            <a:off x="1649050" y="3880275"/>
            <a:ext cx="1090626" cy="591900"/>
          </a:xfrm>
          <a:prstGeom prst="rect">
            <a:avLst/>
          </a:prstGeom>
          <a:noFill/>
          <a:ln>
            <a:noFill/>
          </a:ln>
        </p:spPr>
        <p:txBody>
          <a:bodyPr lIns="91425" tIns="91425" rIns="91425" bIns="91425" anchor="t" anchorCtr="0">
            <a:noAutofit/>
          </a:bodyPr>
          <a:lstStyle/>
          <a:p>
            <a:r>
              <a:rPr lang="en"/>
              <a:t>w1</a:t>
            </a:r>
          </a:p>
        </p:txBody>
      </p:sp>
      <p:sp>
        <p:nvSpPr>
          <p:cNvPr id="707" name="Shape 707"/>
          <p:cNvSpPr/>
          <p:nvPr/>
        </p:nvSpPr>
        <p:spPr>
          <a:xfrm>
            <a:off x="6430751" y="2768850"/>
            <a:ext cx="1282625" cy="2466600"/>
          </a:xfrm>
          <a:custGeom>
            <a:avLst/>
            <a:gdLst/>
            <a:ahLst/>
            <a:cxnLst/>
            <a:rect l="0" t="0" r="0" b="0"/>
            <a:pathLst>
              <a:path w="51305" h="98664" extrusionOk="0">
                <a:moveTo>
                  <a:pt x="16561" y="0"/>
                </a:moveTo>
                <a:cubicBezTo>
                  <a:pt x="22316" y="9337"/>
                  <a:pt x="53854" y="39583"/>
                  <a:pt x="51094" y="56027"/>
                </a:cubicBezTo>
                <a:cubicBezTo>
                  <a:pt x="48333" y="72471"/>
                  <a:pt x="8515" y="91557"/>
                  <a:pt x="0" y="98664"/>
                </a:cubicBezTo>
              </a:path>
            </a:pathLst>
          </a:custGeom>
          <a:noFill/>
          <a:ln w="9525" cap="flat" cmpd="sng">
            <a:solidFill>
              <a:schemeClr val="dk2"/>
            </a:solidFill>
            <a:prstDash val="solid"/>
            <a:round/>
            <a:headEnd type="triangle" w="lg" len="lg"/>
            <a:tailEnd type="triangle" w="lg" len="lg"/>
          </a:ln>
        </p:spPr>
      </p:sp>
    </p:spTree>
    <p:extLst>
      <p:ext uri="{BB962C8B-B14F-4D97-AF65-F5344CB8AC3E}">
        <p14:creationId xmlns:p14="http://schemas.microsoft.com/office/powerpoint/2010/main" val="2243352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24</a:t>
            </a:fld>
            <a:endParaRPr lang="en"/>
          </a:p>
        </p:txBody>
      </p:sp>
      <p:sp>
        <p:nvSpPr>
          <p:cNvPr id="713" name="Shape 713"/>
          <p:cNvSpPr txBox="1"/>
          <p:nvPr/>
        </p:nvSpPr>
        <p:spPr>
          <a:xfrm>
            <a:off x="271876" y="76201"/>
            <a:ext cx="7250099" cy="740850"/>
          </a:xfrm>
          <a:prstGeom prst="rect">
            <a:avLst/>
          </a:prstGeom>
          <a:noFill/>
          <a:ln>
            <a:noFill/>
          </a:ln>
        </p:spPr>
        <p:txBody>
          <a:bodyPr lIns="91425" tIns="91425" rIns="91425" bIns="91425" anchor="t" anchorCtr="0">
            <a:noAutofit/>
          </a:bodyPr>
          <a:lstStyle/>
          <a:p>
            <a:r>
              <a:rPr lang="en" sz="3200" dirty="0">
                <a:solidFill>
                  <a:schemeClr val="bg1"/>
                </a:solidFill>
              </a:rPr>
              <a:t>At test time….</a:t>
            </a:r>
          </a:p>
        </p:txBody>
      </p:sp>
      <p:sp>
        <p:nvSpPr>
          <p:cNvPr id="714" name="Shape 714"/>
          <p:cNvSpPr txBox="1"/>
          <p:nvPr/>
        </p:nvSpPr>
        <p:spPr>
          <a:xfrm>
            <a:off x="405226" y="1436175"/>
            <a:ext cx="8685899" cy="740100"/>
          </a:xfrm>
          <a:prstGeom prst="rect">
            <a:avLst/>
          </a:prstGeom>
          <a:noFill/>
          <a:ln>
            <a:noFill/>
          </a:ln>
        </p:spPr>
        <p:txBody>
          <a:bodyPr lIns="91425" tIns="91425" rIns="91425" bIns="91425" anchor="t" anchorCtr="0">
            <a:noAutofit/>
          </a:bodyPr>
          <a:lstStyle/>
          <a:p>
            <a:r>
              <a:rPr lang="en" sz="2400"/>
              <a:t>Can in fact do this with a single forward pass! (approximately)</a:t>
            </a:r>
          </a:p>
        </p:txBody>
      </p:sp>
      <p:sp>
        <p:nvSpPr>
          <p:cNvPr id="715" name="Shape 715"/>
          <p:cNvSpPr/>
          <p:nvPr/>
        </p:nvSpPr>
        <p:spPr>
          <a:xfrm>
            <a:off x="998950" y="3156450"/>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cxnSp>
        <p:nvCxnSpPr>
          <p:cNvPr id="716" name="Shape 716"/>
          <p:cNvCxnSpPr>
            <a:stCxn id="715" idx="0"/>
          </p:cNvCxnSpPr>
          <p:nvPr/>
        </p:nvCxnSpPr>
        <p:spPr>
          <a:xfrm rot="10800000">
            <a:off x="1302850" y="2478150"/>
            <a:ext cx="0" cy="678300"/>
          </a:xfrm>
          <a:prstGeom prst="straightConnector1">
            <a:avLst/>
          </a:prstGeom>
          <a:noFill/>
          <a:ln w="9525" cap="flat" cmpd="sng">
            <a:solidFill>
              <a:schemeClr val="dk2"/>
            </a:solidFill>
            <a:prstDash val="solid"/>
            <a:round/>
            <a:headEnd type="none" w="lg" len="lg"/>
            <a:tailEnd type="triangle" w="lg" len="lg"/>
          </a:ln>
        </p:spPr>
      </p:cxnSp>
      <p:sp>
        <p:nvSpPr>
          <p:cNvPr id="717" name="Shape 717"/>
          <p:cNvSpPr/>
          <p:nvPr/>
        </p:nvSpPr>
        <p:spPr>
          <a:xfrm>
            <a:off x="513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r>
              <a:rPr lang="en"/>
              <a:t>x</a:t>
            </a:r>
          </a:p>
        </p:txBody>
      </p:sp>
      <p:sp>
        <p:nvSpPr>
          <p:cNvPr id="718" name="Shape 718"/>
          <p:cNvSpPr/>
          <p:nvPr/>
        </p:nvSpPr>
        <p:spPr>
          <a:xfrm>
            <a:off x="1497550" y="4339525"/>
            <a:ext cx="607800" cy="6078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r>
              <a:rPr lang="en"/>
              <a:t>y</a:t>
            </a:r>
          </a:p>
        </p:txBody>
      </p:sp>
      <p:cxnSp>
        <p:nvCxnSpPr>
          <p:cNvPr id="719" name="Shape 719"/>
          <p:cNvCxnSpPr>
            <a:stCxn id="717" idx="7"/>
            <a:endCxn id="715" idx="4"/>
          </p:cNvCxnSpPr>
          <p:nvPr/>
        </p:nvCxnSpPr>
        <p:spPr>
          <a:xfrm rot="10800000" flipH="1">
            <a:off x="1032339" y="3764335"/>
            <a:ext cx="270600" cy="664200"/>
          </a:xfrm>
          <a:prstGeom prst="straightConnector1">
            <a:avLst/>
          </a:prstGeom>
          <a:noFill/>
          <a:ln w="9525" cap="flat" cmpd="sng">
            <a:solidFill>
              <a:schemeClr val="dk2"/>
            </a:solidFill>
            <a:prstDash val="solid"/>
            <a:round/>
            <a:headEnd type="none" w="lg" len="lg"/>
            <a:tailEnd type="triangle" w="lg" len="lg"/>
          </a:ln>
        </p:spPr>
      </p:cxnSp>
      <p:cxnSp>
        <p:nvCxnSpPr>
          <p:cNvPr id="720" name="Shape 720"/>
          <p:cNvCxnSpPr>
            <a:stCxn id="718" idx="0"/>
            <a:endCxn id="715" idx="4"/>
          </p:cNvCxnSpPr>
          <p:nvPr/>
        </p:nvCxnSpPr>
        <p:spPr>
          <a:xfrm rot="10800000">
            <a:off x="1302850" y="3764125"/>
            <a:ext cx="498600" cy="575400"/>
          </a:xfrm>
          <a:prstGeom prst="straightConnector1">
            <a:avLst/>
          </a:prstGeom>
          <a:noFill/>
          <a:ln w="9525" cap="flat" cmpd="sng">
            <a:solidFill>
              <a:schemeClr val="dk2"/>
            </a:solidFill>
            <a:prstDash val="solid"/>
            <a:round/>
            <a:headEnd type="none" w="lg" len="lg"/>
            <a:tailEnd type="triangle" w="lg" len="lg"/>
          </a:ln>
        </p:spPr>
      </p:cxnSp>
      <p:sp>
        <p:nvSpPr>
          <p:cNvPr id="721" name="Shape 721"/>
          <p:cNvSpPr txBox="1"/>
          <p:nvPr/>
        </p:nvSpPr>
        <p:spPr>
          <a:xfrm>
            <a:off x="2323001" y="1871175"/>
            <a:ext cx="6592499" cy="1726500"/>
          </a:xfrm>
          <a:prstGeom prst="rect">
            <a:avLst/>
          </a:prstGeom>
          <a:noFill/>
          <a:ln>
            <a:noFill/>
          </a:ln>
        </p:spPr>
        <p:txBody>
          <a:bodyPr lIns="91425" tIns="91425" rIns="91425" bIns="91425" anchor="t" anchorCtr="0">
            <a:noAutofit/>
          </a:bodyPr>
          <a:lstStyle/>
          <a:p>
            <a:r>
              <a:rPr lang="en" sz="2400"/>
              <a:t>Leave all input neurons turned on (no dropout).</a:t>
            </a:r>
          </a:p>
          <a:p>
            <a:endParaRPr sz="2400"/>
          </a:p>
        </p:txBody>
      </p:sp>
      <p:sp>
        <p:nvSpPr>
          <p:cNvPr id="722" name="Shape 722"/>
          <p:cNvSpPr txBox="1"/>
          <p:nvPr/>
        </p:nvSpPr>
        <p:spPr>
          <a:xfrm>
            <a:off x="2739676" y="2393150"/>
            <a:ext cx="5999099" cy="2768700"/>
          </a:xfrm>
          <a:prstGeom prst="rect">
            <a:avLst/>
          </a:prstGeom>
          <a:noFill/>
          <a:ln>
            <a:noFill/>
          </a:ln>
        </p:spPr>
        <p:txBody>
          <a:bodyPr lIns="91425" tIns="91425" rIns="91425" bIns="91425" anchor="t" anchorCtr="0">
            <a:noAutofit/>
          </a:bodyPr>
          <a:lstStyle/>
          <a:p>
            <a:r>
              <a:rPr lang="en" sz="2400" dirty="0"/>
              <a:t>during test: </a:t>
            </a:r>
            <a:r>
              <a:rPr lang="en" sz="2400" b="1" dirty="0">
                <a:solidFill>
                  <a:srgbClr val="0000FF"/>
                </a:solidFill>
              </a:rPr>
              <a:t>a = w0*x + w1*y</a:t>
            </a:r>
          </a:p>
          <a:p>
            <a:r>
              <a:rPr lang="en" sz="2400" dirty="0"/>
              <a:t>during train:</a:t>
            </a:r>
          </a:p>
          <a:p>
            <a:r>
              <a:rPr lang="en" sz="2400" dirty="0">
                <a:solidFill>
                  <a:srgbClr val="0000FF"/>
                </a:solidFill>
              </a:rPr>
              <a:t>E[a] = ¼ * (w0*0 + w1*0</a:t>
            </a:r>
          </a:p>
          <a:p>
            <a:pPr marL="1371600"/>
            <a:r>
              <a:rPr lang="en" sz="2400" dirty="0">
                <a:solidFill>
                  <a:srgbClr val="0000FF"/>
                </a:solidFill>
              </a:rPr>
              <a:t>  w0*0 + w1*y</a:t>
            </a:r>
          </a:p>
          <a:p>
            <a:r>
              <a:rPr lang="en" sz="2400" dirty="0">
                <a:solidFill>
                  <a:srgbClr val="0000FF"/>
                </a:solidFill>
              </a:rPr>
              <a:t>	</a:t>
            </a:r>
            <a:r>
              <a:rPr lang="en" sz="2400" dirty="0" smtClean="0">
                <a:solidFill>
                  <a:srgbClr val="0000FF"/>
                </a:solidFill>
              </a:rPr>
              <a:t>       w0*x </a:t>
            </a:r>
            <a:r>
              <a:rPr lang="en" sz="2400" dirty="0">
                <a:solidFill>
                  <a:srgbClr val="0000FF"/>
                </a:solidFill>
              </a:rPr>
              <a:t>+ w1*0</a:t>
            </a:r>
          </a:p>
          <a:p>
            <a:pPr marL="1371600"/>
            <a:r>
              <a:rPr lang="en" sz="2400" dirty="0">
                <a:solidFill>
                  <a:srgbClr val="0000FF"/>
                </a:solidFill>
              </a:rPr>
              <a:t>  w0*x + w1*y)</a:t>
            </a:r>
          </a:p>
          <a:p>
            <a:r>
              <a:rPr lang="en" sz="2400" dirty="0">
                <a:solidFill>
                  <a:srgbClr val="0000FF"/>
                </a:solidFill>
              </a:rPr>
              <a:t>       = ¼ * (2 w0*x + 2 w1*y)</a:t>
            </a:r>
          </a:p>
          <a:p>
            <a:r>
              <a:rPr lang="en" sz="2400" dirty="0">
                <a:solidFill>
                  <a:srgbClr val="0000FF"/>
                </a:solidFill>
              </a:rPr>
              <a:t>	  = </a:t>
            </a:r>
            <a:r>
              <a:rPr lang="en" sz="2400" b="1" dirty="0">
                <a:solidFill>
                  <a:srgbClr val="0000FF"/>
                </a:solidFill>
              </a:rPr>
              <a:t>½ * (w0*x + w1*y)</a:t>
            </a:r>
          </a:p>
          <a:p>
            <a:endParaRPr sz="2400" dirty="0">
              <a:solidFill>
                <a:srgbClr val="0000FF"/>
              </a:solidFill>
            </a:endParaRPr>
          </a:p>
        </p:txBody>
      </p:sp>
      <p:sp>
        <p:nvSpPr>
          <p:cNvPr id="723" name="Shape 723"/>
          <p:cNvSpPr txBox="1"/>
          <p:nvPr/>
        </p:nvSpPr>
        <p:spPr>
          <a:xfrm>
            <a:off x="1400676" y="2724800"/>
            <a:ext cx="400799" cy="393600"/>
          </a:xfrm>
          <a:prstGeom prst="rect">
            <a:avLst/>
          </a:prstGeom>
          <a:noFill/>
          <a:ln>
            <a:noFill/>
          </a:ln>
        </p:spPr>
        <p:txBody>
          <a:bodyPr lIns="91425" tIns="91425" rIns="91425" bIns="91425" anchor="t" anchorCtr="0">
            <a:noAutofit/>
          </a:bodyPr>
          <a:lstStyle/>
          <a:p>
            <a:r>
              <a:rPr lang="en"/>
              <a:t>a</a:t>
            </a:r>
          </a:p>
        </p:txBody>
      </p:sp>
      <p:cxnSp>
        <p:nvCxnSpPr>
          <p:cNvPr id="724" name="Shape 724"/>
          <p:cNvCxnSpPr/>
          <p:nvPr/>
        </p:nvCxnSpPr>
        <p:spPr>
          <a:xfrm flipH="1">
            <a:off x="6483624" y="4351450"/>
            <a:ext cx="892800" cy="866400"/>
          </a:xfrm>
          <a:prstGeom prst="straightConnector1">
            <a:avLst/>
          </a:prstGeom>
          <a:noFill/>
          <a:ln w="9525" cap="flat" cmpd="sng">
            <a:solidFill>
              <a:srgbClr val="FF0000"/>
            </a:solidFill>
            <a:prstDash val="solid"/>
            <a:round/>
            <a:headEnd type="none" w="lg" len="lg"/>
            <a:tailEnd type="triangle" w="lg" len="lg"/>
          </a:ln>
        </p:spPr>
      </p:cxnSp>
      <p:sp>
        <p:nvSpPr>
          <p:cNvPr id="725" name="Shape 725"/>
          <p:cNvSpPr txBox="1"/>
          <p:nvPr/>
        </p:nvSpPr>
        <p:spPr>
          <a:xfrm>
            <a:off x="6782675" y="2446875"/>
            <a:ext cx="2466600" cy="1233300"/>
          </a:xfrm>
          <a:prstGeom prst="rect">
            <a:avLst/>
          </a:prstGeom>
          <a:noFill/>
          <a:ln>
            <a:noFill/>
          </a:ln>
        </p:spPr>
        <p:txBody>
          <a:bodyPr lIns="91425" tIns="91425" rIns="91425" bIns="91425" anchor="t" anchorCtr="0">
            <a:noAutofit/>
          </a:bodyPr>
          <a:lstStyle/>
          <a:p>
            <a:r>
              <a:rPr lang="en">
                <a:solidFill>
                  <a:srgbClr val="FF0000"/>
                </a:solidFill>
              </a:rPr>
              <a:t>With p=0.5, using all inputs in the forward pass would inflate the activations by 2x from what the network was “used to” during training!</a:t>
            </a:r>
          </a:p>
          <a:p>
            <a:r>
              <a:rPr lang="en">
                <a:solidFill>
                  <a:srgbClr val="FF0000"/>
                </a:solidFill>
              </a:rPr>
              <a:t>=&gt; Have to compensate by scaling the activations back down by ½ </a:t>
            </a:r>
          </a:p>
        </p:txBody>
      </p:sp>
      <p:sp>
        <p:nvSpPr>
          <p:cNvPr id="726" name="Shape 726"/>
          <p:cNvSpPr txBox="1"/>
          <p:nvPr/>
        </p:nvSpPr>
        <p:spPr>
          <a:xfrm>
            <a:off x="734250" y="3905250"/>
            <a:ext cx="1211282" cy="591900"/>
          </a:xfrm>
          <a:prstGeom prst="rect">
            <a:avLst/>
          </a:prstGeom>
          <a:noFill/>
          <a:ln>
            <a:noFill/>
          </a:ln>
        </p:spPr>
        <p:txBody>
          <a:bodyPr lIns="91425" tIns="91425" rIns="91425" bIns="91425" anchor="t" anchorCtr="0">
            <a:noAutofit/>
          </a:bodyPr>
          <a:lstStyle/>
          <a:p>
            <a:r>
              <a:rPr lang="en" dirty="0"/>
              <a:t>w0</a:t>
            </a:r>
          </a:p>
        </p:txBody>
      </p:sp>
      <p:sp>
        <p:nvSpPr>
          <p:cNvPr id="727" name="Shape 727"/>
          <p:cNvSpPr txBox="1"/>
          <p:nvPr/>
        </p:nvSpPr>
        <p:spPr>
          <a:xfrm>
            <a:off x="1649050" y="3880275"/>
            <a:ext cx="786726" cy="591900"/>
          </a:xfrm>
          <a:prstGeom prst="rect">
            <a:avLst/>
          </a:prstGeom>
          <a:noFill/>
          <a:ln>
            <a:noFill/>
          </a:ln>
        </p:spPr>
        <p:txBody>
          <a:bodyPr lIns="91425" tIns="91425" rIns="91425" bIns="91425" anchor="t" anchorCtr="0">
            <a:noAutofit/>
          </a:bodyPr>
          <a:lstStyle/>
          <a:p>
            <a:r>
              <a:rPr lang="en"/>
              <a:t>w1</a:t>
            </a:r>
          </a:p>
        </p:txBody>
      </p:sp>
      <p:grpSp>
        <p:nvGrpSpPr>
          <p:cNvPr id="5" name="组合 4"/>
          <p:cNvGrpSpPr/>
          <p:nvPr/>
        </p:nvGrpSpPr>
        <p:grpSpPr>
          <a:xfrm>
            <a:off x="4252686" y="5370286"/>
            <a:ext cx="312906" cy="695903"/>
            <a:chOff x="4252686" y="5370286"/>
            <a:chExt cx="312906" cy="695903"/>
          </a:xfrm>
        </p:grpSpPr>
        <p:sp>
          <p:nvSpPr>
            <p:cNvPr id="2" name="文本框 1"/>
            <p:cNvSpPr txBox="1"/>
            <p:nvPr/>
          </p:nvSpPr>
          <p:spPr>
            <a:xfrm>
              <a:off x="4252686" y="5696857"/>
              <a:ext cx="312906" cy="369332"/>
            </a:xfrm>
            <a:prstGeom prst="rect">
              <a:avLst/>
            </a:prstGeom>
            <a:noFill/>
          </p:spPr>
          <p:txBody>
            <a:bodyPr wrap="none" rtlCol="0">
              <a:spAutoFit/>
            </a:bodyPr>
            <a:lstStyle/>
            <a:p>
              <a:r>
                <a:rPr lang="en-US" altLang="zh-CN" dirty="0" smtClean="0"/>
                <a:t>p</a:t>
              </a:r>
              <a:endParaRPr lang="zh-CN" altLang="en-US" dirty="0"/>
            </a:p>
          </p:txBody>
        </p:sp>
        <p:cxnSp>
          <p:nvCxnSpPr>
            <p:cNvPr id="4" name="直接箭头连接符 3"/>
            <p:cNvCxnSpPr/>
            <p:nvPr/>
          </p:nvCxnSpPr>
          <p:spPr>
            <a:xfrm>
              <a:off x="4274457" y="5370286"/>
              <a:ext cx="101600" cy="4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3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25</a:t>
            </a:fld>
            <a:endParaRPr lang="en"/>
          </a:p>
        </p:txBody>
      </p:sp>
      <p:sp>
        <p:nvSpPr>
          <p:cNvPr id="733" name="Shape 733"/>
          <p:cNvSpPr txBox="1"/>
          <p:nvPr/>
        </p:nvSpPr>
        <p:spPr>
          <a:xfrm>
            <a:off x="115351" y="86826"/>
            <a:ext cx="8894999" cy="765899"/>
          </a:xfrm>
          <a:prstGeom prst="rect">
            <a:avLst/>
          </a:prstGeom>
          <a:noFill/>
          <a:ln>
            <a:noFill/>
          </a:ln>
        </p:spPr>
        <p:txBody>
          <a:bodyPr lIns="91425" tIns="91425" rIns="91425" bIns="91425" anchor="t" anchorCtr="0">
            <a:noAutofit/>
          </a:bodyPr>
          <a:lstStyle/>
          <a:p>
            <a:r>
              <a:rPr lang="en" sz="3200" dirty="0">
                <a:solidFill>
                  <a:schemeClr val="bg1"/>
                </a:solidFill>
              </a:rPr>
              <a:t>We can do something approximate analytically</a:t>
            </a:r>
          </a:p>
        </p:txBody>
      </p:sp>
      <p:pic>
        <p:nvPicPr>
          <p:cNvPr id="734" name="Shape 734"/>
          <p:cNvPicPr preferRelativeResize="0"/>
          <p:nvPr/>
        </p:nvPicPr>
        <p:blipFill>
          <a:blip r:embed="rId3">
            <a:alphaModFix/>
          </a:blip>
          <a:stretch>
            <a:fillRect/>
          </a:stretch>
        </p:blipFill>
        <p:spPr>
          <a:xfrm>
            <a:off x="270137" y="1892176"/>
            <a:ext cx="8220724" cy="1378125"/>
          </a:xfrm>
          <a:prstGeom prst="rect">
            <a:avLst/>
          </a:prstGeom>
          <a:noFill/>
          <a:ln>
            <a:noFill/>
          </a:ln>
        </p:spPr>
      </p:pic>
      <p:sp>
        <p:nvSpPr>
          <p:cNvPr id="735" name="Shape 735"/>
          <p:cNvSpPr txBox="1"/>
          <p:nvPr/>
        </p:nvSpPr>
        <p:spPr>
          <a:xfrm>
            <a:off x="270151" y="3480775"/>
            <a:ext cx="8088599" cy="1579800"/>
          </a:xfrm>
          <a:prstGeom prst="rect">
            <a:avLst/>
          </a:prstGeom>
          <a:noFill/>
          <a:ln>
            <a:noFill/>
          </a:ln>
        </p:spPr>
        <p:txBody>
          <a:bodyPr lIns="91425" tIns="91425" rIns="91425" bIns="91425" anchor="t" anchorCtr="0">
            <a:noAutofit/>
          </a:bodyPr>
          <a:lstStyle/>
          <a:p>
            <a:r>
              <a:rPr lang="en" sz="2400"/>
              <a:t>At test time all neurons are active always</a:t>
            </a:r>
          </a:p>
          <a:p>
            <a:r>
              <a:rPr lang="en" sz="2400"/>
              <a:t>=&gt; We must scale the activations so that for each neuron:</a:t>
            </a:r>
          </a:p>
          <a:p>
            <a:r>
              <a:rPr lang="en" sz="2400" u="sng"/>
              <a:t>output at test time</a:t>
            </a:r>
            <a:r>
              <a:rPr lang="en" sz="2400"/>
              <a:t> = </a:t>
            </a:r>
            <a:r>
              <a:rPr lang="en" sz="2400" u="sng"/>
              <a:t>expected output at training time</a:t>
            </a:r>
          </a:p>
        </p:txBody>
      </p:sp>
    </p:spTree>
    <p:extLst>
      <p:ext uri="{BB962C8B-B14F-4D97-AF65-F5344CB8AC3E}">
        <p14:creationId xmlns:p14="http://schemas.microsoft.com/office/powerpoint/2010/main" val="1550338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26</a:t>
            </a:fld>
            <a:endParaRPr lang="en"/>
          </a:p>
        </p:txBody>
      </p:sp>
      <p:pic>
        <p:nvPicPr>
          <p:cNvPr id="741" name="Shape 741"/>
          <p:cNvPicPr preferRelativeResize="0"/>
          <p:nvPr/>
        </p:nvPicPr>
        <p:blipFill>
          <a:blip r:embed="rId3">
            <a:alphaModFix/>
          </a:blip>
          <a:stretch>
            <a:fillRect/>
          </a:stretch>
        </p:blipFill>
        <p:spPr>
          <a:xfrm>
            <a:off x="155449" y="952501"/>
            <a:ext cx="5588599" cy="4274125"/>
          </a:xfrm>
          <a:prstGeom prst="rect">
            <a:avLst/>
          </a:prstGeom>
          <a:noFill/>
          <a:ln>
            <a:noFill/>
          </a:ln>
        </p:spPr>
      </p:pic>
      <p:sp>
        <p:nvSpPr>
          <p:cNvPr id="742" name="Shape 742"/>
          <p:cNvSpPr txBox="1"/>
          <p:nvPr/>
        </p:nvSpPr>
        <p:spPr>
          <a:xfrm>
            <a:off x="155448" y="108800"/>
            <a:ext cx="4454651" cy="969000"/>
          </a:xfrm>
          <a:prstGeom prst="rect">
            <a:avLst/>
          </a:prstGeom>
          <a:noFill/>
          <a:ln>
            <a:noFill/>
          </a:ln>
        </p:spPr>
        <p:txBody>
          <a:bodyPr lIns="91425" tIns="91425" rIns="91425" bIns="91425" anchor="t" anchorCtr="0">
            <a:noAutofit/>
          </a:bodyPr>
          <a:lstStyle/>
          <a:p>
            <a:r>
              <a:rPr lang="en" sz="3200" dirty="0">
                <a:solidFill>
                  <a:schemeClr val="bg1"/>
                </a:solidFill>
              </a:rPr>
              <a:t>Dropout Summary</a:t>
            </a:r>
          </a:p>
        </p:txBody>
      </p:sp>
      <p:sp>
        <p:nvSpPr>
          <p:cNvPr id="743" name="Shape 743"/>
          <p:cNvSpPr/>
          <p:nvPr/>
        </p:nvSpPr>
        <p:spPr>
          <a:xfrm>
            <a:off x="277676" y="2551200"/>
            <a:ext cx="5658599" cy="3936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744" name="Shape 744"/>
          <p:cNvSpPr/>
          <p:nvPr/>
        </p:nvSpPr>
        <p:spPr>
          <a:xfrm>
            <a:off x="277676" y="3080750"/>
            <a:ext cx="5658599" cy="3575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745" name="Shape 745"/>
          <p:cNvSpPr txBox="1"/>
          <p:nvPr/>
        </p:nvSpPr>
        <p:spPr>
          <a:xfrm>
            <a:off x="6040125" y="2692651"/>
            <a:ext cx="3127200" cy="625499"/>
          </a:xfrm>
          <a:prstGeom prst="rect">
            <a:avLst/>
          </a:prstGeom>
          <a:noFill/>
          <a:ln>
            <a:noFill/>
          </a:ln>
        </p:spPr>
        <p:txBody>
          <a:bodyPr lIns="91425" tIns="91425" rIns="91425" bIns="91425" anchor="t" anchorCtr="0">
            <a:noAutofit/>
          </a:bodyPr>
          <a:lstStyle/>
          <a:p>
            <a:r>
              <a:rPr lang="en" sz="2400">
                <a:solidFill>
                  <a:srgbClr val="FF0000"/>
                </a:solidFill>
              </a:rPr>
              <a:t>drop in forward pass</a:t>
            </a:r>
          </a:p>
        </p:txBody>
      </p:sp>
      <p:sp>
        <p:nvSpPr>
          <p:cNvPr id="746" name="Shape 746"/>
          <p:cNvSpPr/>
          <p:nvPr/>
        </p:nvSpPr>
        <p:spPr>
          <a:xfrm>
            <a:off x="3144901" y="4563350"/>
            <a:ext cx="2791499" cy="487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747" name="Shape 747"/>
          <p:cNvSpPr txBox="1"/>
          <p:nvPr/>
        </p:nvSpPr>
        <p:spPr>
          <a:xfrm>
            <a:off x="6050200" y="4518351"/>
            <a:ext cx="3127200" cy="625499"/>
          </a:xfrm>
          <a:prstGeom prst="rect">
            <a:avLst/>
          </a:prstGeom>
          <a:noFill/>
          <a:ln>
            <a:noFill/>
          </a:ln>
        </p:spPr>
        <p:txBody>
          <a:bodyPr lIns="91425" tIns="91425" rIns="91425" bIns="91425" anchor="t" anchorCtr="0">
            <a:noAutofit/>
          </a:bodyPr>
          <a:lstStyle/>
          <a:p>
            <a:r>
              <a:rPr lang="en" sz="2400">
                <a:solidFill>
                  <a:srgbClr val="FF0000"/>
                </a:solidFill>
              </a:rPr>
              <a:t>scale at test time</a:t>
            </a:r>
          </a:p>
        </p:txBody>
      </p:sp>
    </p:spTree>
    <p:extLst>
      <p:ext uri="{BB962C8B-B14F-4D97-AF65-F5344CB8AC3E}">
        <p14:creationId xmlns:p14="http://schemas.microsoft.com/office/powerpoint/2010/main" val="2072178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sldNum" idx="4294967295"/>
          </p:nvPr>
        </p:nvSpPr>
        <p:spPr>
          <a:xfrm>
            <a:off x="6503290" y="5525100"/>
            <a:ext cx="548699" cy="393600"/>
          </a:xfrm>
          <a:prstGeom prst="rect">
            <a:avLst/>
          </a:prstGeom>
        </p:spPr>
        <p:txBody>
          <a:bodyPr lIns="91425" tIns="91425" rIns="91425" bIns="91425" anchor="ctr" anchorCtr="0">
            <a:noAutofit/>
          </a:bodyPr>
          <a:lstStyle/>
          <a:p>
            <a:fld id="{00000000-1234-1234-1234-123412341234}" type="slidenum">
              <a:rPr lang="en"/>
              <a:pPr/>
              <a:t>27</a:t>
            </a:fld>
            <a:endParaRPr lang="en"/>
          </a:p>
        </p:txBody>
      </p:sp>
      <p:sp>
        <p:nvSpPr>
          <p:cNvPr id="753" name="Shape 753"/>
          <p:cNvSpPr txBox="1"/>
          <p:nvPr/>
        </p:nvSpPr>
        <p:spPr>
          <a:xfrm>
            <a:off x="258925" y="181625"/>
            <a:ext cx="8626800" cy="555300"/>
          </a:xfrm>
          <a:prstGeom prst="rect">
            <a:avLst/>
          </a:prstGeom>
          <a:noFill/>
          <a:ln>
            <a:noFill/>
          </a:ln>
        </p:spPr>
        <p:txBody>
          <a:bodyPr lIns="91425" tIns="91425" rIns="91425" bIns="91425" anchor="t" anchorCtr="0">
            <a:noAutofit/>
          </a:bodyPr>
          <a:lstStyle/>
          <a:p>
            <a:r>
              <a:rPr lang="en" sz="3200" dirty="0">
                <a:solidFill>
                  <a:schemeClr val="bg1"/>
                </a:solidFill>
              </a:rPr>
              <a:t>More common: “Inverted dropout”</a:t>
            </a:r>
          </a:p>
        </p:txBody>
      </p:sp>
      <p:pic>
        <p:nvPicPr>
          <p:cNvPr id="754" name="Shape 754"/>
          <p:cNvPicPr preferRelativeResize="0"/>
          <p:nvPr/>
        </p:nvPicPr>
        <p:blipFill>
          <a:blip r:embed="rId3">
            <a:alphaModFix/>
          </a:blip>
          <a:stretch>
            <a:fillRect/>
          </a:stretch>
        </p:blipFill>
        <p:spPr>
          <a:xfrm>
            <a:off x="478751" y="1585287"/>
            <a:ext cx="5539149" cy="3687424"/>
          </a:xfrm>
          <a:prstGeom prst="rect">
            <a:avLst/>
          </a:prstGeom>
          <a:noFill/>
          <a:ln>
            <a:noFill/>
          </a:ln>
        </p:spPr>
      </p:pic>
      <p:sp>
        <p:nvSpPr>
          <p:cNvPr id="755" name="Shape 755"/>
          <p:cNvSpPr/>
          <p:nvPr/>
        </p:nvSpPr>
        <p:spPr>
          <a:xfrm>
            <a:off x="563800" y="2516225"/>
            <a:ext cx="5539200" cy="3936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756" name="Shape 756"/>
          <p:cNvSpPr/>
          <p:nvPr/>
        </p:nvSpPr>
        <p:spPr>
          <a:xfrm>
            <a:off x="563796" y="3078526"/>
            <a:ext cx="5539200" cy="3509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cxnSp>
        <p:nvCxnSpPr>
          <p:cNvPr id="757" name="Shape 757"/>
          <p:cNvCxnSpPr/>
          <p:nvPr/>
        </p:nvCxnSpPr>
        <p:spPr>
          <a:xfrm flipH="1">
            <a:off x="3437501" y="4208450"/>
            <a:ext cx="2010599" cy="402300"/>
          </a:xfrm>
          <a:prstGeom prst="straightConnector1">
            <a:avLst/>
          </a:prstGeom>
          <a:noFill/>
          <a:ln w="19050" cap="flat" cmpd="sng">
            <a:solidFill>
              <a:srgbClr val="FF0000"/>
            </a:solidFill>
            <a:prstDash val="solid"/>
            <a:round/>
            <a:headEnd type="none" w="lg" len="lg"/>
            <a:tailEnd type="triangle" w="lg" len="lg"/>
          </a:ln>
        </p:spPr>
      </p:cxnSp>
      <p:sp>
        <p:nvSpPr>
          <p:cNvPr id="758" name="Shape 758"/>
          <p:cNvSpPr txBox="1"/>
          <p:nvPr/>
        </p:nvSpPr>
        <p:spPr>
          <a:xfrm>
            <a:off x="5601301" y="3930775"/>
            <a:ext cx="3437099" cy="555300"/>
          </a:xfrm>
          <a:prstGeom prst="rect">
            <a:avLst/>
          </a:prstGeom>
          <a:noFill/>
          <a:ln>
            <a:noFill/>
          </a:ln>
        </p:spPr>
        <p:txBody>
          <a:bodyPr lIns="91425" tIns="91425" rIns="91425" bIns="91425" anchor="t" anchorCtr="0">
            <a:noAutofit/>
          </a:bodyPr>
          <a:lstStyle/>
          <a:p>
            <a:r>
              <a:rPr lang="en" sz="2400">
                <a:solidFill>
                  <a:srgbClr val="FF0000"/>
                </a:solidFill>
              </a:rPr>
              <a:t>test time is unchanged!</a:t>
            </a:r>
          </a:p>
        </p:txBody>
      </p:sp>
    </p:spTree>
    <p:extLst>
      <p:ext uri="{BB962C8B-B14F-4D97-AF65-F5344CB8AC3E}">
        <p14:creationId xmlns:p14="http://schemas.microsoft.com/office/powerpoint/2010/main" val="1875318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6229" y="1421266"/>
            <a:ext cx="7010400" cy="3667125"/>
          </a:xfrm>
          <a:prstGeom prst="rect">
            <a:avLst/>
          </a:prstGeom>
        </p:spPr>
      </p:pic>
      <p:sp>
        <p:nvSpPr>
          <p:cNvPr id="3" name="Shape 588"/>
          <p:cNvSpPr txBox="1"/>
          <p:nvPr/>
        </p:nvSpPr>
        <p:spPr>
          <a:xfrm>
            <a:off x="7201429" y="4420589"/>
            <a:ext cx="2124000" cy="393600"/>
          </a:xfrm>
          <a:prstGeom prst="rect">
            <a:avLst/>
          </a:prstGeom>
          <a:noFill/>
          <a:ln>
            <a:noFill/>
          </a:ln>
        </p:spPr>
        <p:txBody>
          <a:bodyPr lIns="91425" tIns="91425" rIns="91425" bIns="91425" anchor="t" anchorCtr="0">
            <a:noAutofit/>
          </a:bodyPr>
          <a:lstStyle/>
          <a:p>
            <a:r>
              <a:rPr lang="en" i="1" dirty="0">
                <a:solidFill>
                  <a:srgbClr val="0000FF"/>
                </a:solidFill>
              </a:rPr>
              <a:t>[Srivastava et al</a:t>
            </a:r>
            <a:r>
              <a:rPr lang="en" i="1" dirty="0" smtClean="0">
                <a:solidFill>
                  <a:srgbClr val="0000FF"/>
                </a:solidFill>
              </a:rPr>
              <a:t>.,</a:t>
            </a:r>
            <a:r>
              <a:rPr lang="en-US" altLang="zh-CN" b="1" dirty="0"/>
              <a:t> </a:t>
            </a:r>
            <a:r>
              <a:rPr lang="en-US" altLang="zh-CN" i="1" dirty="0">
                <a:solidFill>
                  <a:srgbClr val="0000FF"/>
                </a:solidFill>
              </a:rPr>
              <a:t>Dropout: A Simple Way to Prevent Neural Networks from Overfitting</a:t>
            </a:r>
          </a:p>
          <a:p>
            <a:r>
              <a:rPr lang="en" i="1" dirty="0" smtClean="0">
                <a:solidFill>
                  <a:srgbClr val="0000FF"/>
                </a:solidFill>
              </a:rPr>
              <a:t> </a:t>
            </a:r>
            <a:r>
              <a:rPr lang="en" i="1" dirty="0">
                <a:solidFill>
                  <a:srgbClr val="0000FF"/>
                </a:solidFill>
              </a:rPr>
              <a:t>2014]</a:t>
            </a:r>
          </a:p>
        </p:txBody>
      </p:sp>
      <p:sp>
        <p:nvSpPr>
          <p:cNvPr id="4"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(dropout)</a:t>
            </a:r>
          </a:p>
        </p:txBody>
      </p:sp>
    </p:spTree>
    <p:extLst>
      <p:ext uri="{BB962C8B-B14F-4D97-AF65-F5344CB8AC3E}">
        <p14:creationId xmlns:p14="http://schemas.microsoft.com/office/powerpoint/2010/main" val="3798875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a:t>
            </a:r>
            <a:r>
              <a:rPr lang="en" sz="3600" dirty="0" smtClean="0">
                <a:solidFill>
                  <a:schemeClr val="bg1"/>
                </a:solidFill>
              </a:rPr>
              <a:t>drop connect)</a:t>
            </a:r>
            <a:endParaRPr lang="en" sz="3600" dirty="0">
              <a:solidFill>
                <a:schemeClr val="bg1"/>
              </a:solidFill>
            </a:endParaRPr>
          </a:p>
        </p:txBody>
      </p:sp>
      <p:pic>
        <p:nvPicPr>
          <p:cNvPr id="3" name="图片 2"/>
          <p:cNvPicPr>
            <a:picLocks noChangeAspect="1"/>
          </p:cNvPicPr>
          <p:nvPr/>
        </p:nvPicPr>
        <p:blipFill>
          <a:blip r:embed="rId2"/>
          <a:stretch>
            <a:fillRect/>
          </a:stretch>
        </p:blipFill>
        <p:spPr>
          <a:xfrm>
            <a:off x="162175" y="1497162"/>
            <a:ext cx="8734550" cy="3901689"/>
          </a:xfrm>
          <a:prstGeom prst="rect">
            <a:avLst/>
          </a:prstGeom>
        </p:spPr>
      </p:pic>
    </p:spTree>
    <p:extLst>
      <p:ext uri="{BB962C8B-B14F-4D97-AF65-F5344CB8AC3E}">
        <p14:creationId xmlns:p14="http://schemas.microsoft.com/office/powerpoint/2010/main" val="3778673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0" y="1600200"/>
            <a:ext cx="4631584" cy="4502440"/>
          </a:xfrm>
          <a:prstGeom prst="rect">
            <a:avLst/>
          </a:prstGeom>
        </p:spPr>
      </p:pic>
      <p:pic>
        <p:nvPicPr>
          <p:cNvPr id="5" name="图片 4"/>
          <p:cNvPicPr>
            <a:picLocks noChangeAspect="1"/>
          </p:cNvPicPr>
          <p:nvPr/>
        </p:nvPicPr>
        <p:blipFill>
          <a:blip r:embed="rId3"/>
          <a:stretch>
            <a:fillRect/>
          </a:stretch>
        </p:blipFill>
        <p:spPr>
          <a:xfrm>
            <a:off x="4286530" y="1631282"/>
            <a:ext cx="4857470" cy="4666981"/>
          </a:xfrm>
          <a:prstGeom prst="rect">
            <a:avLst/>
          </a:prstGeom>
        </p:spPr>
      </p:pic>
    </p:spTree>
    <p:extLst>
      <p:ext uri="{BB962C8B-B14F-4D97-AF65-F5344CB8AC3E}">
        <p14:creationId xmlns:p14="http://schemas.microsoft.com/office/powerpoint/2010/main" val="3006763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0.cnblogs.com/blog/381513/201311/18214352-80becd9b4e8c4d79a20b0b12cb60bc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69" y="903861"/>
            <a:ext cx="7227718" cy="5269932"/>
          </a:xfrm>
          <a:prstGeom prst="rect">
            <a:avLst/>
          </a:prstGeom>
          <a:noFill/>
          <a:extLst>
            <a:ext uri="{909E8E84-426E-40DD-AFC4-6F175D3DCCD1}">
              <a14:hiddenFill xmlns:a14="http://schemas.microsoft.com/office/drawing/2010/main">
                <a:solidFill>
                  <a:srgbClr val="FFFFFF"/>
                </a:solidFill>
              </a14:hiddenFill>
            </a:ext>
          </a:extLst>
        </p:spPr>
      </p:pic>
      <p:sp>
        <p:nvSpPr>
          <p:cNvPr id="3" name="Shape 580"/>
          <p:cNvSpPr txBox="1"/>
          <p:nvPr/>
        </p:nvSpPr>
        <p:spPr>
          <a:xfrm>
            <a:off x="233571" y="133958"/>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a:t>
            </a:r>
            <a:r>
              <a:rPr lang="en" sz="3600" dirty="0" smtClean="0">
                <a:solidFill>
                  <a:schemeClr val="bg1"/>
                </a:solidFill>
              </a:rPr>
              <a:t>drop connect)</a:t>
            </a:r>
            <a:endParaRPr lang="en" sz="3600" dirty="0">
              <a:solidFill>
                <a:schemeClr val="bg1"/>
              </a:solidFill>
            </a:endParaRPr>
          </a:p>
        </p:txBody>
      </p:sp>
    </p:spTree>
    <p:extLst>
      <p:ext uri="{BB962C8B-B14F-4D97-AF65-F5344CB8AC3E}">
        <p14:creationId xmlns:p14="http://schemas.microsoft.com/office/powerpoint/2010/main" val="422696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0.cnblogs.com/blog/381513/201311/18214456-73701c1d6efd4682b21f34345a4c41b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32" y="1032246"/>
            <a:ext cx="7276357" cy="5079458"/>
          </a:xfrm>
          <a:prstGeom prst="rect">
            <a:avLst/>
          </a:prstGeom>
          <a:noFill/>
          <a:extLst>
            <a:ext uri="{909E8E84-426E-40DD-AFC4-6F175D3DCCD1}">
              <a14:hiddenFill xmlns:a14="http://schemas.microsoft.com/office/drawing/2010/main">
                <a:solidFill>
                  <a:srgbClr val="FFFFFF"/>
                </a:solidFill>
              </a14:hiddenFill>
            </a:ext>
          </a:extLst>
        </p:spPr>
      </p:pic>
      <p:sp>
        <p:nvSpPr>
          <p:cNvPr id="3" name="Shape 580"/>
          <p:cNvSpPr txBox="1"/>
          <p:nvPr/>
        </p:nvSpPr>
        <p:spPr>
          <a:xfrm>
            <a:off x="233571" y="133958"/>
            <a:ext cx="8024999" cy="1038224"/>
          </a:xfrm>
          <a:prstGeom prst="rect">
            <a:avLst/>
          </a:prstGeom>
          <a:noFill/>
          <a:ln>
            <a:noFill/>
          </a:ln>
        </p:spPr>
        <p:txBody>
          <a:bodyPr lIns="91425" tIns="91425" rIns="91425" bIns="91425" anchor="t" anchorCtr="0">
            <a:noAutofit/>
          </a:bodyPr>
          <a:lstStyle/>
          <a:p>
            <a:r>
              <a:rPr lang="en" sz="3600" dirty="0" smtClean="0">
                <a:solidFill>
                  <a:schemeClr val="bg1"/>
                </a:solidFill>
              </a:rPr>
              <a:t>Regularization </a:t>
            </a:r>
            <a:r>
              <a:rPr lang="en" sz="3600" dirty="0">
                <a:solidFill>
                  <a:schemeClr val="bg1"/>
                </a:solidFill>
              </a:rPr>
              <a:t>(</a:t>
            </a:r>
            <a:r>
              <a:rPr lang="en" sz="3600" dirty="0" smtClean="0">
                <a:solidFill>
                  <a:schemeClr val="bg1"/>
                </a:solidFill>
              </a:rPr>
              <a:t>drop connect)</a:t>
            </a:r>
            <a:endParaRPr lang="en" sz="3600" dirty="0">
              <a:solidFill>
                <a:schemeClr val="bg1"/>
              </a:solidFill>
            </a:endParaRPr>
          </a:p>
        </p:txBody>
      </p:sp>
    </p:spTree>
    <p:extLst>
      <p:ext uri="{BB962C8B-B14F-4D97-AF65-F5344CB8AC3E}">
        <p14:creationId xmlns:p14="http://schemas.microsoft.com/office/powerpoint/2010/main" val="2958089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8330" y="981715"/>
            <a:ext cx="6012701" cy="1120237"/>
          </a:xfrm>
          <a:prstGeom prst="rect">
            <a:avLst/>
          </a:prstGeom>
        </p:spPr>
      </p:pic>
      <p:pic>
        <p:nvPicPr>
          <p:cNvPr id="4" name="图片 3"/>
          <p:cNvPicPr>
            <a:picLocks noChangeAspect="1"/>
          </p:cNvPicPr>
          <p:nvPr/>
        </p:nvPicPr>
        <p:blipFill>
          <a:blip r:embed="rId4"/>
          <a:stretch>
            <a:fillRect/>
          </a:stretch>
        </p:blipFill>
        <p:spPr>
          <a:xfrm>
            <a:off x="1328858" y="2787564"/>
            <a:ext cx="6148535" cy="1949805"/>
          </a:xfrm>
          <a:prstGeom prst="rect">
            <a:avLst/>
          </a:prstGeom>
        </p:spPr>
      </p:pic>
    </p:spTree>
    <p:extLst>
      <p:ext uri="{BB962C8B-B14F-4D97-AF65-F5344CB8AC3E}">
        <p14:creationId xmlns:p14="http://schemas.microsoft.com/office/powerpoint/2010/main" val="3116967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800" y="947777"/>
            <a:ext cx="5951736" cy="487722"/>
          </a:xfrm>
          <a:prstGeom prst="rect">
            <a:avLst/>
          </a:prstGeom>
        </p:spPr>
      </p:pic>
      <p:pic>
        <p:nvPicPr>
          <p:cNvPr id="3" name="图片 2"/>
          <p:cNvPicPr>
            <a:picLocks noChangeAspect="1"/>
          </p:cNvPicPr>
          <p:nvPr/>
        </p:nvPicPr>
        <p:blipFill>
          <a:blip r:embed="rId3"/>
          <a:stretch>
            <a:fillRect/>
          </a:stretch>
        </p:blipFill>
        <p:spPr>
          <a:xfrm>
            <a:off x="361162" y="1683584"/>
            <a:ext cx="5075360" cy="708721"/>
          </a:xfrm>
          <a:prstGeom prst="rect">
            <a:avLst/>
          </a:prstGeom>
        </p:spPr>
      </p:pic>
      <p:pic>
        <p:nvPicPr>
          <p:cNvPr id="4" name="图片 3"/>
          <p:cNvPicPr>
            <a:picLocks noChangeAspect="1"/>
          </p:cNvPicPr>
          <p:nvPr/>
        </p:nvPicPr>
        <p:blipFill>
          <a:blip r:embed="rId4"/>
          <a:stretch>
            <a:fillRect/>
          </a:stretch>
        </p:blipFill>
        <p:spPr>
          <a:xfrm>
            <a:off x="7043504" y="160494"/>
            <a:ext cx="1165961" cy="5875529"/>
          </a:xfrm>
          <a:prstGeom prst="rect">
            <a:avLst/>
          </a:prstGeom>
        </p:spPr>
      </p:pic>
    </p:spTree>
    <p:extLst>
      <p:ext uri="{BB962C8B-B14F-4D97-AF65-F5344CB8AC3E}">
        <p14:creationId xmlns:p14="http://schemas.microsoft.com/office/powerpoint/2010/main" val="2297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US" sz="3600" dirty="0" smtClean="0">
                <a:solidFill>
                  <a:schemeClr val="bg1"/>
                </a:solidFill>
              </a:rPr>
              <a:t>W</a:t>
            </a:r>
            <a:r>
              <a:rPr lang="en" sz="3600" dirty="0" smtClean="0">
                <a:solidFill>
                  <a:schemeClr val="bg1"/>
                </a:solidFill>
              </a:rPr>
              <a:t>eight decay</a:t>
            </a:r>
            <a:endParaRPr lang="en" sz="3600" dirty="0">
              <a:solidFill>
                <a:schemeClr val="bg1"/>
              </a:solidFill>
            </a:endParaRPr>
          </a:p>
        </p:txBody>
      </p:sp>
      <p:pic>
        <p:nvPicPr>
          <p:cNvPr id="3" name="图片 2"/>
          <p:cNvPicPr>
            <a:picLocks noChangeAspect="1"/>
          </p:cNvPicPr>
          <p:nvPr/>
        </p:nvPicPr>
        <p:blipFill>
          <a:blip r:embed="rId2"/>
          <a:stretch>
            <a:fillRect/>
          </a:stretch>
        </p:blipFill>
        <p:spPr>
          <a:xfrm>
            <a:off x="389214" y="1143000"/>
            <a:ext cx="8024999" cy="4871425"/>
          </a:xfrm>
          <a:prstGeom prst="rect">
            <a:avLst/>
          </a:prstGeom>
        </p:spPr>
      </p:pic>
    </p:spTree>
    <p:extLst>
      <p:ext uri="{BB962C8B-B14F-4D97-AF65-F5344CB8AC3E}">
        <p14:creationId xmlns:p14="http://schemas.microsoft.com/office/powerpoint/2010/main" val="2291722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14123"/>
          <a:stretch/>
        </p:blipFill>
        <p:spPr>
          <a:xfrm>
            <a:off x="526253" y="1186774"/>
            <a:ext cx="7606072" cy="4772920"/>
          </a:xfrm>
          <a:prstGeom prst="rect">
            <a:avLst/>
          </a:prstGeom>
        </p:spPr>
      </p:pic>
      <p:sp>
        <p:nvSpPr>
          <p:cNvPr id="3"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US" sz="3600" dirty="0" smtClean="0">
                <a:solidFill>
                  <a:schemeClr val="bg1"/>
                </a:solidFill>
              </a:rPr>
              <a:t>W</a:t>
            </a:r>
            <a:r>
              <a:rPr lang="en" sz="3600" dirty="0" smtClean="0">
                <a:solidFill>
                  <a:schemeClr val="bg1"/>
                </a:solidFill>
              </a:rPr>
              <a:t>eight decay</a:t>
            </a:r>
            <a:endParaRPr lang="en" sz="3600" dirty="0">
              <a:solidFill>
                <a:schemeClr val="bg1"/>
              </a:solidFill>
            </a:endParaRPr>
          </a:p>
        </p:txBody>
      </p:sp>
    </p:spTree>
    <p:extLst>
      <p:ext uri="{BB962C8B-B14F-4D97-AF65-F5344CB8AC3E}">
        <p14:creationId xmlns:p14="http://schemas.microsoft.com/office/powerpoint/2010/main" val="1755488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9944" y="1196502"/>
            <a:ext cx="8010898" cy="3881336"/>
          </a:xfrm>
          <a:prstGeom prst="rect">
            <a:avLst/>
          </a:prstGeom>
        </p:spPr>
      </p:pic>
      <p:sp>
        <p:nvSpPr>
          <p:cNvPr id="3" name="Shape 580"/>
          <p:cNvSpPr txBox="1"/>
          <p:nvPr/>
        </p:nvSpPr>
        <p:spPr>
          <a:xfrm>
            <a:off x="982601" y="104776"/>
            <a:ext cx="8024999" cy="1038224"/>
          </a:xfrm>
          <a:prstGeom prst="rect">
            <a:avLst/>
          </a:prstGeom>
          <a:noFill/>
          <a:ln>
            <a:noFill/>
          </a:ln>
        </p:spPr>
        <p:txBody>
          <a:bodyPr lIns="91425" tIns="91425" rIns="91425" bIns="91425" anchor="t" anchorCtr="0">
            <a:noAutofit/>
          </a:bodyPr>
          <a:lstStyle/>
          <a:p>
            <a:r>
              <a:rPr lang="en-US" sz="3600" dirty="0" smtClean="0">
                <a:solidFill>
                  <a:schemeClr val="bg1"/>
                </a:solidFill>
              </a:rPr>
              <a:t>W</a:t>
            </a:r>
            <a:r>
              <a:rPr lang="en" sz="3600" dirty="0" smtClean="0">
                <a:solidFill>
                  <a:schemeClr val="bg1"/>
                </a:solidFill>
              </a:rPr>
              <a:t>eight decay</a:t>
            </a:r>
            <a:endParaRPr lang="en" sz="3600" dirty="0">
              <a:solidFill>
                <a:schemeClr val="bg1"/>
              </a:solidFill>
            </a:endParaRPr>
          </a:p>
        </p:txBody>
      </p:sp>
    </p:spTree>
    <p:extLst>
      <p:ext uri="{BB962C8B-B14F-4D97-AF65-F5344CB8AC3E}">
        <p14:creationId xmlns:p14="http://schemas.microsoft.com/office/powerpoint/2010/main" val="487359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blog.csdnimg.cn/20190817112054946.png?x-oss-process=image/watermark,type_ZmFuZ3poZW5naGVpdGk,shadow_10,text_aHR0cHM6Ly9ibG9nLmNzZG4ubmV0L3UwMTMyODkyNTQ=,size_16,color_FFFFFF,t_70"/>
          <p:cNvPicPr>
            <a:picLocks noChangeAspect="1" noChangeArrowheads="1"/>
          </p:cNvPicPr>
          <p:nvPr/>
        </p:nvPicPr>
        <p:blipFill rotWithShape="1">
          <a:blip r:embed="rId2">
            <a:extLst>
              <a:ext uri="{28A0092B-C50C-407E-A947-70E740481C1C}">
                <a14:useLocalDpi xmlns:a14="http://schemas.microsoft.com/office/drawing/2010/main" val="0"/>
              </a:ext>
            </a:extLst>
          </a:blip>
          <a:srcRect b="7626"/>
          <a:stretch/>
        </p:blipFill>
        <p:spPr bwMode="auto">
          <a:xfrm>
            <a:off x="292735" y="3660793"/>
            <a:ext cx="8222456" cy="2171051"/>
          </a:xfrm>
          <a:prstGeom prst="rect">
            <a:avLst/>
          </a:prstGeom>
          <a:noFill/>
          <a:extLst>
            <a:ext uri="{909E8E84-426E-40DD-AFC4-6F175D3DCCD1}">
              <a14:hiddenFill xmlns:a14="http://schemas.microsoft.com/office/drawing/2010/main">
                <a:solidFill>
                  <a:srgbClr val="FFFFFF"/>
                </a:solidFill>
              </a14:hiddenFill>
            </a:ext>
          </a:extLst>
        </p:spPr>
      </p:pic>
      <p:sp>
        <p:nvSpPr>
          <p:cNvPr id="2" name="Shape 702"/>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Normalization</a:t>
            </a:r>
          </a:p>
        </p:txBody>
      </p:sp>
      <p:sp>
        <p:nvSpPr>
          <p:cNvPr id="3" name="文本框 2"/>
          <p:cNvSpPr txBox="1"/>
          <p:nvPr/>
        </p:nvSpPr>
        <p:spPr>
          <a:xfrm>
            <a:off x="524795" y="934977"/>
            <a:ext cx="4460195" cy="286232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altLang="zh-CN" sz="2400" dirty="0"/>
              <a:t>BN</a:t>
            </a:r>
            <a:r>
              <a:rPr lang="zh-CN" altLang="en-US" sz="2400" dirty="0"/>
              <a:t>：</a:t>
            </a:r>
            <a:r>
              <a:rPr lang="en-US" altLang="zh-CN" sz="2400" dirty="0"/>
              <a:t>Batch Normalization</a:t>
            </a:r>
          </a:p>
          <a:p>
            <a:pPr marL="214313" indent="-214313">
              <a:lnSpc>
                <a:spcPct val="150000"/>
              </a:lnSpc>
              <a:buFont typeface="Arial" panose="020B0604020202020204" pitchFamily="34" charset="0"/>
              <a:buChar char="•"/>
            </a:pPr>
            <a:r>
              <a:rPr lang="en-US" altLang="zh-CN" sz="2400" dirty="0"/>
              <a:t>LN:  Layer Normalization</a:t>
            </a:r>
          </a:p>
          <a:p>
            <a:pPr marL="214313" indent="-214313">
              <a:lnSpc>
                <a:spcPct val="150000"/>
              </a:lnSpc>
              <a:buFont typeface="Arial" panose="020B0604020202020204" pitchFamily="34" charset="0"/>
              <a:buChar char="•"/>
            </a:pPr>
            <a:r>
              <a:rPr lang="en-US" altLang="zh-CN" sz="2400" dirty="0"/>
              <a:t>IN: Instance Normalization</a:t>
            </a:r>
          </a:p>
          <a:p>
            <a:pPr marL="214313" indent="-214313">
              <a:lnSpc>
                <a:spcPct val="150000"/>
              </a:lnSpc>
              <a:buFont typeface="Arial" panose="020B0604020202020204" pitchFamily="34" charset="0"/>
              <a:buChar char="•"/>
            </a:pPr>
            <a:r>
              <a:rPr lang="en-US" altLang="zh-CN" sz="2400" dirty="0"/>
              <a:t>GN: Group Normalization</a:t>
            </a:r>
          </a:p>
          <a:p>
            <a:pPr marL="214313" indent="-214313">
              <a:lnSpc>
                <a:spcPct val="150000"/>
              </a:lnSpc>
              <a:buFont typeface="Arial" panose="020B0604020202020204" pitchFamily="34" charset="0"/>
              <a:buChar char="•"/>
            </a:pPr>
            <a:r>
              <a:rPr lang="en-US" altLang="zh-CN" sz="2400" dirty="0"/>
              <a:t>SN: Switchable Normalization</a:t>
            </a:r>
            <a:endParaRPr lang="zh-CN" altLang="en-US" sz="2400" dirty="0"/>
          </a:p>
        </p:txBody>
      </p:sp>
      <p:sp>
        <p:nvSpPr>
          <p:cNvPr id="5"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Normalization</a:t>
            </a:r>
            <a:endParaRPr lang="en" sz="3200" dirty="0">
              <a:solidFill>
                <a:schemeClr val="bg1"/>
              </a:solidFill>
            </a:endParaRPr>
          </a:p>
        </p:txBody>
      </p:sp>
    </p:spTree>
    <p:extLst>
      <p:ext uri="{BB962C8B-B14F-4D97-AF65-F5344CB8AC3E}">
        <p14:creationId xmlns:p14="http://schemas.microsoft.com/office/powerpoint/2010/main" val="2321397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Shape 702"/>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03" name="Shape 703"/>
          <p:cNvSpPr txBox="1"/>
          <p:nvPr/>
        </p:nvSpPr>
        <p:spPr>
          <a:xfrm>
            <a:off x="1306266" y="1366182"/>
            <a:ext cx="6345675" cy="500999"/>
          </a:xfrm>
          <a:prstGeom prst="rect">
            <a:avLst/>
          </a:prstGeom>
          <a:noFill/>
          <a:ln>
            <a:noFill/>
          </a:ln>
        </p:spPr>
        <p:txBody>
          <a:bodyPr lIns="68569" tIns="68569" rIns="68569" bIns="68569" anchor="t" anchorCtr="0">
            <a:noAutofit/>
          </a:bodyPr>
          <a:lstStyle/>
          <a:p>
            <a:r>
              <a:rPr lang="en" sz="2000" dirty="0"/>
              <a:t>“you want unit gaussian activations? just make them so.”</a:t>
            </a:r>
          </a:p>
        </p:txBody>
      </p:sp>
      <p:sp>
        <p:nvSpPr>
          <p:cNvPr id="704" name="Shape 704"/>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sp>
        <p:nvSpPr>
          <p:cNvPr id="705" name="Shape 705"/>
          <p:cNvSpPr txBox="1"/>
          <p:nvPr/>
        </p:nvSpPr>
        <p:spPr>
          <a:xfrm>
            <a:off x="1441487" y="2176826"/>
            <a:ext cx="5572155" cy="1069105"/>
          </a:xfrm>
          <a:prstGeom prst="rect">
            <a:avLst/>
          </a:prstGeom>
          <a:noFill/>
          <a:ln>
            <a:noFill/>
          </a:ln>
        </p:spPr>
        <p:txBody>
          <a:bodyPr lIns="68569" tIns="68569" rIns="68569" bIns="68569" anchor="t" anchorCtr="0">
            <a:noAutofit/>
          </a:bodyPr>
          <a:lstStyle/>
          <a:p>
            <a:r>
              <a:rPr lang="en" sz="2400" dirty="0"/>
              <a:t>consider a batch of activations at some layer. To make each dimension unit gaussian, apply:</a:t>
            </a:r>
          </a:p>
        </p:txBody>
      </p:sp>
      <p:pic>
        <p:nvPicPr>
          <p:cNvPr id="706" name="Shape 706"/>
          <p:cNvPicPr preferRelativeResize="0"/>
          <p:nvPr/>
        </p:nvPicPr>
        <p:blipFill>
          <a:blip r:embed="rId3">
            <a:alphaModFix/>
          </a:blip>
          <a:stretch>
            <a:fillRect/>
          </a:stretch>
        </p:blipFill>
        <p:spPr>
          <a:xfrm>
            <a:off x="1576592" y="3784208"/>
            <a:ext cx="2827371" cy="1525593"/>
          </a:xfrm>
          <a:prstGeom prst="rect">
            <a:avLst/>
          </a:prstGeom>
          <a:noFill/>
          <a:ln>
            <a:noFill/>
          </a:ln>
        </p:spPr>
      </p:pic>
      <p:sp>
        <p:nvSpPr>
          <p:cNvPr id="707" name="Shape 707"/>
          <p:cNvSpPr txBox="1"/>
          <p:nvPr/>
        </p:nvSpPr>
        <p:spPr>
          <a:xfrm>
            <a:off x="4906708" y="4318127"/>
            <a:ext cx="2739149" cy="664799"/>
          </a:xfrm>
          <a:prstGeom prst="rect">
            <a:avLst/>
          </a:prstGeom>
          <a:noFill/>
          <a:ln>
            <a:noFill/>
          </a:ln>
        </p:spPr>
        <p:txBody>
          <a:bodyPr lIns="68569" tIns="68569" rIns="68569" bIns="68569" anchor="t" anchorCtr="0">
            <a:noAutofit/>
          </a:bodyPr>
          <a:lstStyle/>
          <a:p>
            <a:r>
              <a:rPr lang="en">
                <a:solidFill>
                  <a:srgbClr val="38761D"/>
                </a:solidFill>
              </a:rPr>
              <a:t>this is a vanilla differentiable function...</a:t>
            </a:r>
          </a:p>
        </p:txBody>
      </p:sp>
      <p:sp>
        <p:nvSpPr>
          <p:cNvPr id="8"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spTree>
    <p:extLst>
      <p:ext uri="{BB962C8B-B14F-4D97-AF65-F5344CB8AC3E}">
        <p14:creationId xmlns:p14="http://schemas.microsoft.com/office/powerpoint/2010/main" val="4273757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3" name="Shape 713"/>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14" name="Shape 714"/>
          <p:cNvSpPr txBox="1"/>
          <p:nvPr/>
        </p:nvSpPr>
        <p:spPr>
          <a:xfrm>
            <a:off x="1231125" y="1543396"/>
            <a:ext cx="6345675" cy="500999"/>
          </a:xfrm>
          <a:prstGeom prst="rect">
            <a:avLst/>
          </a:prstGeom>
          <a:noFill/>
          <a:ln>
            <a:noFill/>
          </a:ln>
        </p:spPr>
        <p:txBody>
          <a:bodyPr lIns="68569" tIns="68569" rIns="68569" bIns="68569" anchor="t" anchorCtr="0">
            <a:noAutofit/>
          </a:bodyPr>
          <a:lstStyle/>
          <a:p>
            <a:r>
              <a:rPr lang="en" sz="1500" dirty="0"/>
              <a:t>“you want unit gaussian activations? </a:t>
            </a:r>
          </a:p>
          <a:p>
            <a:r>
              <a:rPr lang="en" sz="1500" dirty="0"/>
              <a:t>just make them so.”</a:t>
            </a:r>
          </a:p>
        </p:txBody>
      </p:sp>
      <p:sp>
        <p:nvSpPr>
          <p:cNvPr id="715" name="Shape 715"/>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pic>
        <p:nvPicPr>
          <p:cNvPr id="716" name="Shape 716"/>
          <p:cNvPicPr preferRelativeResize="0"/>
          <p:nvPr/>
        </p:nvPicPr>
        <p:blipFill>
          <a:blip r:embed="rId3">
            <a:alphaModFix/>
          </a:blip>
          <a:stretch>
            <a:fillRect/>
          </a:stretch>
        </p:blipFill>
        <p:spPr>
          <a:xfrm>
            <a:off x="4848937" y="4330412"/>
            <a:ext cx="2157413" cy="942975"/>
          </a:xfrm>
          <a:prstGeom prst="rect">
            <a:avLst/>
          </a:prstGeom>
          <a:noFill/>
          <a:ln w="9525" cap="flat" cmpd="sng">
            <a:solidFill>
              <a:schemeClr val="dk2"/>
            </a:solidFill>
            <a:prstDash val="solid"/>
            <a:round/>
            <a:headEnd type="none" w="med" len="med"/>
            <a:tailEnd type="none" w="med" len="med"/>
          </a:ln>
        </p:spPr>
      </p:pic>
      <p:sp>
        <p:nvSpPr>
          <p:cNvPr id="717" name="Shape 717"/>
          <p:cNvSpPr/>
          <p:nvPr/>
        </p:nvSpPr>
        <p:spPr>
          <a:xfrm>
            <a:off x="1716769" y="2797200"/>
            <a:ext cx="1530000" cy="2067300"/>
          </a:xfrm>
          <a:prstGeom prst="rect">
            <a:avLst/>
          </a:prstGeom>
          <a:solidFill>
            <a:srgbClr val="F3F3F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2250"/>
              <a:t>X</a:t>
            </a:r>
          </a:p>
        </p:txBody>
      </p:sp>
      <p:sp>
        <p:nvSpPr>
          <p:cNvPr id="718" name="Shape 718"/>
          <p:cNvSpPr txBox="1"/>
          <p:nvPr/>
        </p:nvSpPr>
        <p:spPr>
          <a:xfrm>
            <a:off x="1279615" y="3489352"/>
            <a:ext cx="375749" cy="500999"/>
          </a:xfrm>
          <a:prstGeom prst="rect">
            <a:avLst/>
          </a:prstGeom>
          <a:noFill/>
          <a:ln>
            <a:noFill/>
          </a:ln>
        </p:spPr>
        <p:txBody>
          <a:bodyPr lIns="68569" tIns="68569" rIns="68569" bIns="68569" anchor="t" anchorCtr="0">
            <a:noAutofit/>
          </a:bodyPr>
          <a:lstStyle/>
          <a:p>
            <a:r>
              <a:rPr lang="en"/>
              <a:t>N</a:t>
            </a:r>
          </a:p>
        </p:txBody>
      </p:sp>
      <p:sp>
        <p:nvSpPr>
          <p:cNvPr id="719" name="Shape 719"/>
          <p:cNvSpPr txBox="1"/>
          <p:nvPr/>
        </p:nvSpPr>
        <p:spPr>
          <a:xfrm>
            <a:off x="2293896" y="4935002"/>
            <a:ext cx="375749" cy="500999"/>
          </a:xfrm>
          <a:prstGeom prst="rect">
            <a:avLst/>
          </a:prstGeom>
          <a:noFill/>
          <a:ln>
            <a:noFill/>
          </a:ln>
        </p:spPr>
        <p:txBody>
          <a:bodyPr lIns="68569" tIns="68569" rIns="68569" bIns="68569" anchor="t" anchorCtr="0">
            <a:noAutofit/>
          </a:bodyPr>
          <a:lstStyle/>
          <a:p>
            <a:r>
              <a:rPr lang="en"/>
              <a:t>D</a:t>
            </a:r>
          </a:p>
        </p:txBody>
      </p:sp>
      <p:cxnSp>
        <p:nvCxnSpPr>
          <p:cNvPr id="720" name="Shape 720"/>
          <p:cNvCxnSpPr/>
          <p:nvPr/>
        </p:nvCxnSpPr>
        <p:spPr>
          <a:xfrm rot="10800000">
            <a:off x="3122081" y="2833677"/>
            <a:ext cx="0" cy="2012699"/>
          </a:xfrm>
          <a:prstGeom prst="straightConnector1">
            <a:avLst/>
          </a:prstGeom>
          <a:noFill/>
          <a:ln w="38100" cap="flat" cmpd="sng">
            <a:solidFill>
              <a:srgbClr val="FF0000"/>
            </a:solidFill>
            <a:prstDash val="solid"/>
            <a:round/>
            <a:headEnd type="triangle" w="lg" len="lg"/>
            <a:tailEnd type="triangle" w="lg" len="lg"/>
          </a:ln>
        </p:spPr>
      </p:cxnSp>
      <p:sp>
        <p:nvSpPr>
          <p:cNvPr id="721" name="Shape 721"/>
          <p:cNvSpPr txBox="1"/>
          <p:nvPr/>
        </p:nvSpPr>
        <p:spPr>
          <a:xfrm>
            <a:off x="3353646" y="2538802"/>
            <a:ext cx="3964274" cy="764999"/>
          </a:xfrm>
          <a:prstGeom prst="rect">
            <a:avLst/>
          </a:prstGeom>
          <a:noFill/>
          <a:ln>
            <a:noFill/>
          </a:ln>
        </p:spPr>
        <p:txBody>
          <a:bodyPr lIns="68569" tIns="68569" rIns="68569" bIns="68569" anchor="t" anchorCtr="0">
            <a:noAutofit/>
          </a:bodyPr>
          <a:lstStyle/>
          <a:p>
            <a:r>
              <a:rPr lang="en" sz="2000" dirty="0">
                <a:solidFill>
                  <a:srgbClr val="FF0000"/>
                </a:solidFill>
              </a:rPr>
              <a:t>1. compute the empirical mean and variance independently for each dimension.</a:t>
            </a:r>
          </a:p>
        </p:txBody>
      </p:sp>
      <p:cxnSp>
        <p:nvCxnSpPr>
          <p:cNvPr id="722" name="Shape 722"/>
          <p:cNvCxnSpPr/>
          <p:nvPr/>
        </p:nvCxnSpPr>
        <p:spPr>
          <a:xfrm>
            <a:off x="3458608" y="3817200"/>
            <a:ext cx="2568374" cy="0"/>
          </a:xfrm>
          <a:prstGeom prst="straightConnector1">
            <a:avLst/>
          </a:prstGeom>
          <a:noFill/>
          <a:ln w="9525" cap="flat" cmpd="sng">
            <a:solidFill>
              <a:schemeClr val="dk2"/>
            </a:solidFill>
            <a:prstDash val="solid"/>
            <a:round/>
            <a:headEnd type="none" w="lg" len="lg"/>
            <a:tailEnd type="triangle" w="lg" len="lg"/>
          </a:ln>
        </p:spPr>
      </p:cxnSp>
      <p:sp>
        <p:nvSpPr>
          <p:cNvPr id="723" name="Shape 723"/>
          <p:cNvSpPr txBox="1"/>
          <p:nvPr/>
        </p:nvSpPr>
        <p:spPr>
          <a:xfrm>
            <a:off x="4747088" y="3846950"/>
            <a:ext cx="1844325" cy="455400"/>
          </a:xfrm>
          <a:prstGeom prst="rect">
            <a:avLst/>
          </a:prstGeom>
          <a:noFill/>
          <a:ln>
            <a:noFill/>
          </a:ln>
        </p:spPr>
        <p:txBody>
          <a:bodyPr lIns="68569" tIns="68569" rIns="68569" bIns="68569" anchor="t" anchorCtr="0">
            <a:noAutofit/>
          </a:bodyPr>
          <a:lstStyle/>
          <a:p>
            <a:r>
              <a:rPr lang="en">
                <a:solidFill>
                  <a:srgbClr val="0000FF"/>
                </a:solidFill>
              </a:rPr>
              <a:t>2. Normalize</a:t>
            </a:r>
          </a:p>
        </p:txBody>
      </p:sp>
      <p:cxnSp>
        <p:nvCxnSpPr>
          <p:cNvPr id="724" name="Shape 724"/>
          <p:cNvCxnSpPr/>
          <p:nvPr/>
        </p:nvCxnSpPr>
        <p:spPr>
          <a:xfrm rot="10800000">
            <a:off x="2893481" y="2833677"/>
            <a:ext cx="0" cy="2012699"/>
          </a:xfrm>
          <a:prstGeom prst="straightConnector1">
            <a:avLst/>
          </a:prstGeom>
          <a:noFill/>
          <a:ln w="38100" cap="flat" cmpd="sng">
            <a:solidFill>
              <a:srgbClr val="FF0000"/>
            </a:solidFill>
            <a:prstDash val="solid"/>
            <a:round/>
            <a:headEnd type="triangle" w="lg" len="lg"/>
            <a:tailEnd type="triangle" w="lg" len="lg"/>
          </a:ln>
        </p:spPr>
      </p:cxnSp>
      <p:cxnSp>
        <p:nvCxnSpPr>
          <p:cNvPr id="725" name="Shape 725"/>
          <p:cNvCxnSpPr/>
          <p:nvPr/>
        </p:nvCxnSpPr>
        <p:spPr>
          <a:xfrm rot="10800000">
            <a:off x="2664881" y="2833677"/>
            <a:ext cx="0" cy="2012699"/>
          </a:xfrm>
          <a:prstGeom prst="straightConnector1">
            <a:avLst/>
          </a:prstGeom>
          <a:noFill/>
          <a:ln w="38100" cap="flat" cmpd="sng">
            <a:solidFill>
              <a:srgbClr val="FF0000"/>
            </a:solidFill>
            <a:prstDash val="solid"/>
            <a:round/>
            <a:headEnd type="triangle" w="lg" len="lg"/>
            <a:tailEnd type="triangle" w="lg" len="lg"/>
          </a:ln>
        </p:spPr>
      </p:cxnSp>
      <p:sp>
        <p:nvSpPr>
          <p:cNvPr id="15"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sp>
        <p:nvSpPr>
          <p:cNvPr id="2" name="文本框 1"/>
          <p:cNvSpPr txBox="1"/>
          <p:nvPr/>
        </p:nvSpPr>
        <p:spPr>
          <a:xfrm>
            <a:off x="4467421" y="5535039"/>
            <a:ext cx="3339376" cy="646331"/>
          </a:xfrm>
          <a:prstGeom prst="rect">
            <a:avLst/>
          </a:prstGeom>
          <a:noFill/>
        </p:spPr>
        <p:txBody>
          <a:bodyPr wrap="none" rtlCol="0">
            <a:spAutoFit/>
          </a:bodyPr>
          <a:lstStyle/>
          <a:p>
            <a:r>
              <a:rPr lang="en-US" altLang="zh-CN" dirty="0" smtClean="0"/>
              <a:t>Per channel mean :shape  is D</a:t>
            </a:r>
          </a:p>
          <a:p>
            <a:r>
              <a:rPr lang="en-US" altLang="zh-CN" dirty="0" smtClean="0"/>
              <a:t>Normalized x:shape  is n*D</a:t>
            </a:r>
            <a:endParaRPr lang="zh-CN" altLang="en-US" dirty="0"/>
          </a:p>
        </p:txBody>
      </p:sp>
    </p:spTree>
    <p:extLst>
      <p:ext uri="{BB962C8B-B14F-4D97-AF65-F5344CB8AC3E}">
        <p14:creationId xmlns:p14="http://schemas.microsoft.com/office/powerpoint/2010/main" val="3961929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924126" y="1662618"/>
            <a:ext cx="6374227" cy="3441548"/>
          </a:xfrm>
          <a:prstGeom prst="rect">
            <a:avLst/>
          </a:prstGeom>
        </p:spPr>
      </p:pic>
      <p:sp>
        <p:nvSpPr>
          <p:cNvPr id="6" name="文本框 5"/>
          <p:cNvSpPr txBox="1"/>
          <p:nvPr/>
        </p:nvSpPr>
        <p:spPr>
          <a:xfrm>
            <a:off x="3803514" y="5242784"/>
            <a:ext cx="1782860" cy="523220"/>
          </a:xfrm>
          <a:prstGeom prst="rect">
            <a:avLst/>
          </a:prstGeom>
          <a:noFill/>
        </p:spPr>
        <p:txBody>
          <a:bodyPr wrap="none" rtlCol="0">
            <a:spAutoFit/>
          </a:bodyPr>
          <a:lstStyle/>
          <a:p>
            <a:r>
              <a:rPr lang="en-US" altLang="zh-CN" sz="2800" dirty="0" smtClean="0">
                <a:solidFill>
                  <a:srgbClr val="002060"/>
                </a:solidFill>
              </a:rPr>
              <a:t>Early stop</a:t>
            </a:r>
            <a:endParaRPr lang="zh-CN" altLang="en-US" sz="2800" dirty="0">
              <a:solidFill>
                <a:srgbClr val="002060"/>
              </a:solidFill>
            </a:endParaRPr>
          </a:p>
        </p:txBody>
      </p:sp>
    </p:spTree>
    <p:extLst>
      <p:ext uri="{BB962C8B-B14F-4D97-AF65-F5344CB8AC3E}">
        <p14:creationId xmlns:p14="http://schemas.microsoft.com/office/powerpoint/2010/main" val="3599810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Shape 731"/>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32" name="Shape 732"/>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pic>
        <p:nvPicPr>
          <p:cNvPr id="733" name="Shape 733"/>
          <p:cNvPicPr preferRelativeResize="0"/>
          <p:nvPr/>
        </p:nvPicPr>
        <p:blipFill>
          <a:blip r:embed="rId3">
            <a:alphaModFix/>
          </a:blip>
          <a:stretch>
            <a:fillRect/>
          </a:stretch>
        </p:blipFill>
        <p:spPr>
          <a:xfrm>
            <a:off x="5012869" y="3937463"/>
            <a:ext cx="2157413" cy="942975"/>
          </a:xfrm>
          <a:prstGeom prst="rect">
            <a:avLst/>
          </a:prstGeom>
          <a:noFill/>
          <a:ln w="9525" cap="flat" cmpd="sng">
            <a:solidFill>
              <a:srgbClr val="38761D"/>
            </a:solidFill>
            <a:prstDash val="solid"/>
            <a:round/>
            <a:headEnd type="none" w="med" len="med"/>
            <a:tailEnd type="none" w="med" len="med"/>
          </a:ln>
        </p:spPr>
      </p:pic>
      <p:sp>
        <p:nvSpPr>
          <p:cNvPr id="734" name="Shape 734"/>
          <p:cNvSpPr/>
          <p:nvPr/>
        </p:nvSpPr>
        <p:spPr>
          <a:xfrm>
            <a:off x="1709946" y="1991450"/>
            <a:ext cx="1161224" cy="336900"/>
          </a:xfrm>
          <a:prstGeom prst="rect">
            <a:avLst/>
          </a:prstGeom>
          <a:solidFill>
            <a:srgbClr val="F3F3F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FC</a:t>
            </a:r>
          </a:p>
        </p:txBody>
      </p:sp>
      <p:sp>
        <p:nvSpPr>
          <p:cNvPr id="735" name="Shape 735"/>
          <p:cNvSpPr/>
          <p:nvPr/>
        </p:nvSpPr>
        <p:spPr>
          <a:xfrm>
            <a:off x="1709946" y="2528759"/>
            <a:ext cx="1161224" cy="336900"/>
          </a:xfrm>
          <a:prstGeom prst="rect">
            <a:avLst/>
          </a:prstGeom>
          <a:solidFill>
            <a:srgbClr val="D9EAD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BN</a:t>
            </a:r>
          </a:p>
        </p:txBody>
      </p:sp>
      <p:cxnSp>
        <p:nvCxnSpPr>
          <p:cNvPr id="736" name="Shape 736"/>
          <p:cNvCxnSpPr>
            <a:stCxn id="734" idx="2"/>
          </p:cNvCxnSpPr>
          <p:nvPr/>
        </p:nvCxnSpPr>
        <p:spPr>
          <a:xfrm>
            <a:off x="2290556" y="2328350"/>
            <a:ext cx="0" cy="182100"/>
          </a:xfrm>
          <a:prstGeom prst="straightConnector1">
            <a:avLst/>
          </a:prstGeom>
          <a:noFill/>
          <a:ln w="9525" cap="flat" cmpd="sng">
            <a:solidFill>
              <a:schemeClr val="dk2"/>
            </a:solidFill>
            <a:prstDash val="solid"/>
            <a:round/>
            <a:headEnd type="none" w="lg" len="lg"/>
            <a:tailEnd type="triangle" w="lg" len="lg"/>
          </a:ln>
        </p:spPr>
      </p:cxnSp>
      <p:sp>
        <p:nvSpPr>
          <p:cNvPr id="737" name="Shape 737"/>
          <p:cNvSpPr/>
          <p:nvPr/>
        </p:nvSpPr>
        <p:spPr>
          <a:xfrm>
            <a:off x="1709946" y="3031497"/>
            <a:ext cx="1161224" cy="336900"/>
          </a:xfrm>
          <a:prstGeom prst="rect">
            <a:avLst/>
          </a:prstGeom>
          <a:solidFill>
            <a:srgbClr val="F3F3F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tanh</a:t>
            </a:r>
          </a:p>
        </p:txBody>
      </p:sp>
      <p:cxnSp>
        <p:nvCxnSpPr>
          <p:cNvPr id="738" name="Shape 738"/>
          <p:cNvCxnSpPr/>
          <p:nvPr/>
        </p:nvCxnSpPr>
        <p:spPr>
          <a:xfrm>
            <a:off x="2290556" y="1620350"/>
            <a:ext cx="0" cy="371100"/>
          </a:xfrm>
          <a:prstGeom prst="straightConnector1">
            <a:avLst/>
          </a:prstGeom>
          <a:noFill/>
          <a:ln w="9525" cap="flat" cmpd="sng">
            <a:solidFill>
              <a:schemeClr val="dk2"/>
            </a:solidFill>
            <a:prstDash val="solid"/>
            <a:round/>
            <a:headEnd type="none" w="lg" len="lg"/>
            <a:tailEnd type="triangle" w="lg" len="lg"/>
          </a:ln>
        </p:spPr>
      </p:cxnSp>
      <p:cxnSp>
        <p:nvCxnSpPr>
          <p:cNvPr id="739" name="Shape 739"/>
          <p:cNvCxnSpPr/>
          <p:nvPr/>
        </p:nvCxnSpPr>
        <p:spPr>
          <a:xfrm>
            <a:off x="2290556" y="2861752"/>
            <a:ext cx="0" cy="182099"/>
          </a:xfrm>
          <a:prstGeom prst="straightConnector1">
            <a:avLst/>
          </a:prstGeom>
          <a:noFill/>
          <a:ln w="9525" cap="flat" cmpd="sng">
            <a:solidFill>
              <a:schemeClr val="dk2"/>
            </a:solidFill>
            <a:prstDash val="solid"/>
            <a:round/>
            <a:headEnd type="none" w="lg" len="lg"/>
            <a:tailEnd type="triangle" w="lg" len="lg"/>
          </a:ln>
        </p:spPr>
      </p:cxnSp>
      <p:sp>
        <p:nvSpPr>
          <p:cNvPr id="740" name="Shape 740"/>
          <p:cNvSpPr/>
          <p:nvPr/>
        </p:nvSpPr>
        <p:spPr>
          <a:xfrm>
            <a:off x="1709946" y="3613850"/>
            <a:ext cx="1161224" cy="336900"/>
          </a:xfrm>
          <a:prstGeom prst="rect">
            <a:avLst/>
          </a:prstGeom>
          <a:solidFill>
            <a:srgbClr val="F3F3F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FC</a:t>
            </a:r>
          </a:p>
        </p:txBody>
      </p:sp>
      <p:sp>
        <p:nvSpPr>
          <p:cNvPr id="741" name="Shape 741"/>
          <p:cNvSpPr/>
          <p:nvPr/>
        </p:nvSpPr>
        <p:spPr>
          <a:xfrm>
            <a:off x="1709946" y="4151159"/>
            <a:ext cx="1161224" cy="336900"/>
          </a:xfrm>
          <a:prstGeom prst="rect">
            <a:avLst/>
          </a:prstGeom>
          <a:solidFill>
            <a:srgbClr val="D9EAD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BN</a:t>
            </a:r>
          </a:p>
        </p:txBody>
      </p:sp>
      <p:cxnSp>
        <p:nvCxnSpPr>
          <p:cNvPr id="742" name="Shape 742"/>
          <p:cNvCxnSpPr>
            <a:stCxn id="740" idx="2"/>
          </p:cNvCxnSpPr>
          <p:nvPr/>
        </p:nvCxnSpPr>
        <p:spPr>
          <a:xfrm>
            <a:off x="2290556" y="3950750"/>
            <a:ext cx="0" cy="182100"/>
          </a:xfrm>
          <a:prstGeom prst="straightConnector1">
            <a:avLst/>
          </a:prstGeom>
          <a:noFill/>
          <a:ln w="9525" cap="flat" cmpd="sng">
            <a:solidFill>
              <a:schemeClr val="dk2"/>
            </a:solidFill>
            <a:prstDash val="solid"/>
            <a:round/>
            <a:headEnd type="none" w="lg" len="lg"/>
            <a:tailEnd type="triangle" w="lg" len="lg"/>
          </a:ln>
        </p:spPr>
      </p:cxnSp>
      <p:cxnSp>
        <p:nvCxnSpPr>
          <p:cNvPr id="743" name="Shape 743"/>
          <p:cNvCxnSpPr/>
          <p:nvPr/>
        </p:nvCxnSpPr>
        <p:spPr>
          <a:xfrm>
            <a:off x="2290556" y="3386044"/>
            <a:ext cx="0" cy="230699"/>
          </a:xfrm>
          <a:prstGeom prst="straightConnector1">
            <a:avLst/>
          </a:prstGeom>
          <a:noFill/>
          <a:ln w="9525" cap="flat" cmpd="sng">
            <a:solidFill>
              <a:schemeClr val="dk2"/>
            </a:solidFill>
            <a:prstDash val="solid"/>
            <a:round/>
            <a:headEnd type="none" w="lg" len="lg"/>
            <a:tailEnd type="triangle" w="lg" len="lg"/>
          </a:ln>
        </p:spPr>
      </p:cxnSp>
      <p:cxnSp>
        <p:nvCxnSpPr>
          <p:cNvPr id="744" name="Shape 744"/>
          <p:cNvCxnSpPr/>
          <p:nvPr/>
        </p:nvCxnSpPr>
        <p:spPr>
          <a:xfrm>
            <a:off x="2290556" y="4484152"/>
            <a:ext cx="0" cy="182099"/>
          </a:xfrm>
          <a:prstGeom prst="straightConnector1">
            <a:avLst/>
          </a:prstGeom>
          <a:noFill/>
          <a:ln w="9525" cap="flat" cmpd="sng">
            <a:solidFill>
              <a:schemeClr val="dk2"/>
            </a:solidFill>
            <a:prstDash val="solid"/>
            <a:round/>
            <a:headEnd type="none" w="lg" len="lg"/>
            <a:tailEnd type="triangle" w="lg" len="lg"/>
          </a:ln>
        </p:spPr>
      </p:cxnSp>
      <p:sp>
        <p:nvSpPr>
          <p:cNvPr id="745" name="Shape 745"/>
          <p:cNvSpPr/>
          <p:nvPr/>
        </p:nvSpPr>
        <p:spPr>
          <a:xfrm>
            <a:off x="1709946" y="4653897"/>
            <a:ext cx="1161224" cy="336900"/>
          </a:xfrm>
          <a:prstGeom prst="rect">
            <a:avLst/>
          </a:prstGeom>
          <a:solidFill>
            <a:srgbClr val="F3F3F3"/>
          </a:solidFill>
          <a:ln w="9525"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 sz="1350"/>
              <a:t>tanh</a:t>
            </a:r>
          </a:p>
        </p:txBody>
      </p:sp>
      <p:cxnSp>
        <p:nvCxnSpPr>
          <p:cNvPr id="746" name="Shape 746"/>
          <p:cNvCxnSpPr>
            <a:stCxn id="745" idx="2"/>
          </p:cNvCxnSpPr>
          <p:nvPr/>
        </p:nvCxnSpPr>
        <p:spPr>
          <a:xfrm>
            <a:off x="2290556" y="4990797"/>
            <a:ext cx="0" cy="238200"/>
          </a:xfrm>
          <a:prstGeom prst="straightConnector1">
            <a:avLst/>
          </a:prstGeom>
          <a:noFill/>
          <a:ln w="9525" cap="flat" cmpd="sng">
            <a:solidFill>
              <a:schemeClr val="dk2"/>
            </a:solidFill>
            <a:prstDash val="solid"/>
            <a:round/>
            <a:headEnd type="none" w="lg" len="lg"/>
            <a:tailEnd type="triangle" w="lg" len="lg"/>
          </a:ln>
        </p:spPr>
      </p:cxnSp>
      <p:sp>
        <p:nvSpPr>
          <p:cNvPr id="747" name="Shape 747"/>
          <p:cNvSpPr txBox="1"/>
          <p:nvPr/>
        </p:nvSpPr>
        <p:spPr>
          <a:xfrm>
            <a:off x="2152115" y="5085592"/>
            <a:ext cx="1065600" cy="182099"/>
          </a:xfrm>
          <a:prstGeom prst="rect">
            <a:avLst/>
          </a:prstGeom>
          <a:noFill/>
          <a:ln>
            <a:noFill/>
          </a:ln>
        </p:spPr>
        <p:txBody>
          <a:bodyPr lIns="68569" tIns="68569" rIns="68569" bIns="68569" anchor="t" anchorCtr="0">
            <a:noAutofit/>
          </a:bodyPr>
          <a:lstStyle/>
          <a:p>
            <a:r>
              <a:rPr lang="en" sz="1350"/>
              <a:t>...</a:t>
            </a:r>
          </a:p>
        </p:txBody>
      </p:sp>
      <p:sp>
        <p:nvSpPr>
          <p:cNvPr id="748" name="Shape 748"/>
          <p:cNvSpPr txBox="1"/>
          <p:nvPr/>
        </p:nvSpPr>
        <p:spPr>
          <a:xfrm>
            <a:off x="3548081" y="1891275"/>
            <a:ext cx="3907125" cy="1754700"/>
          </a:xfrm>
          <a:prstGeom prst="rect">
            <a:avLst/>
          </a:prstGeom>
          <a:noFill/>
          <a:ln>
            <a:noFill/>
          </a:ln>
        </p:spPr>
        <p:txBody>
          <a:bodyPr lIns="68569" tIns="68569" rIns="68569" bIns="68569" anchor="t" anchorCtr="0">
            <a:noAutofit/>
          </a:bodyPr>
          <a:lstStyle/>
          <a:p>
            <a:r>
              <a:rPr lang="en">
                <a:solidFill>
                  <a:srgbClr val="38761D"/>
                </a:solidFill>
              </a:rPr>
              <a:t>Usually inserted after Fully Connected / (or Convolutional, as we’ll see soon) layers, and before nonlinearity.</a:t>
            </a:r>
          </a:p>
        </p:txBody>
      </p:sp>
      <p:cxnSp>
        <p:nvCxnSpPr>
          <p:cNvPr id="749" name="Shape 749"/>
          <p:cNvCxnSpPr/>
          <p:nvPr/>
        </p:nvCxnSpPr>
        <p:spPr>
          <a:xfrm rot="10800000">
            <a:off x="3041983" y="2696975"/>
            <a:ext cx="327824" cy="0"/>
          </a:xfrm>
          <a:prstGeom prst="straightConnector1">
            <a:avLst/>
          </a:prstGeom>
          <a:noFill/>
          <a:ln w="9525" cap="flat" cmpd="sng">
            <a:solidFill>
              <a:schemeClr val="dk2"/>
            </a:solidFill>
            <a:prstDash val="solid"/>
            <a:round/>
            <a:headEnd type="none" w="lg" len="lg"/>
            <a:tailEnd type="triangle" w="lg" len="lg"/>
          </a:ln>
        </p:spPr>
      </p:cxnSp>
      <p:cxnSp>
        <p:nvCxnSpPr>
          <p:cNvPr id="750" name="Shape 750"/>
          <p:cNvCxnSpPr/>
          <p:nvPr/>
        </p:nvCxnSpPr>
        <p:spPr>
          <a:xfrm flipH="1">
            <a:off x="3000827" y="2897352"/>
            <a:ext cx="389474" cy="1347899"/>
          </a:xfrm>
          <a:prstGeom prst="straightConnector1">
            <a:avLst/>
          </a:prstGeom>
          <a:noFill/>
          <a:ln w="9525" cap="flat" cmpd="sng">
            <a:solidFill>
              <a:schemeClr val="dk2"/>
            </a:solidFill>
            <a:prstDash val="solid"/>
            <a:round/>
            <a:headEnd type="none" w="lg" len="lg"/>
            <a:tailEnd type="triangle" w="lg" len="lg"/>
          </a:ln>
        </p:spPr>
      </p:cxnSp>
      <p:sp>
        <p:nvSpPr>
          <p:cNvPr id="751" name="Shape 751"/>
          <p:cNvSpPr txBox="1"/>
          <p:nvPr/>
        </p:nvSpPr>
        <p:spPr>
          <a:xfrm>
            <a:off x="3000827" y="4127229"/>
            <a:ext cx="2080293" cy="1231889"/>
          </a:xfrm>
          <a:prstGeom prst="rect">
            <a:avLst/>
          </a:prstGeom>
          <a:noFill/>
          <a:ln>
            <a:noFill/>
          </a:ln>
        </p:spPr>
        <p:txBody>
          <a:bodyPr lIns="68569" tIns="68569" rIns="68569" bIns="68569" anchor="t" anchorCtr="0">
            <a:noAutofit/>
          </a:bodyPr>
          <a:lstStyle/>
          <a:p>
            <a:r>
              <a:rPr lang="en" sz="1350" dirty="0">
                <a:solidFill>
                  <a:srgbClr val="FF0000"/>
                </a:solidFill>
              </a:rPr>
              <a:t>Problem: do we necessarily want a unit gaussian input to a tanh layer?</a:t>
            </a:r>
          </a:p>
        </p:txBody>
      </p:sp>
      <p:sp>
        <p:nvSpPr>
          <p:cNvPr id="2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spTree>
    <p:extLst>
      <p:ext uri="{BB962C8B-B14F-4D97-AF65-F5344CB8AC3E}">
        <p14:creationId xmlns:p14="http://schemas.microsoft.com/office/powerpoint/2010/main" val="581234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Shape 757"/>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58" name="Shape 758"/>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pic>
        <p:nvPicPr>
          <p:cNvPr id="759" name="Shape 759"/>
          <p:cNvPicPr preferRelativeResize="0"/>
          <p:nvPr/>
        </p:nvPicPr>
        <p:blipFill>
          <a:blip r:embed="rId3">
            <a:alphaModFix/>
          </a:blip>
          <a:stretch>
            <a:fillRect/>
          </a:stretch>
        </p:blipFill>
        <p:spPr>
          <a:xfrm>
            <a:off x="1354744" y="2279263"/>
            <a:ext cx="2157413" cy="942975"/>
          </a:xfrm>
          <a:prstGeom prst="rect">
            <a:avLst/>
          </a:prstGeom>
          <a:noFill/>
          <a:ln w="9525" cap="flat" cmpd="sng">
            <a:solidFill>
              <a:srgbClr val="38761D"/>
            </a:solidFill>
            <a:prstDash val="solid"/>
            <a:round/>
            <a:headEnd type="none" w="med" len="med"/>
            <a:tailEnd type="none" w="med" len="med"/>
          </a:ln>
        </p:spPr>
      </p:pic>
      <p:sp>
        <p:nvSpPr>
          <p:cNvPr id="760" name="Shape 760"/>
          <p:cNvSpPr txBox="1"/>
          <p:nvPr/>
        </p:nvSpPr>
        <p:spPr>
          <a:xfrm>
            <a:off x="1354746" y="3311939"/>
            <a:ext cx="5273324" cy="500999"/>
          </a:xfrm>
          <a:prstGeom prst="rect">
            <a:avLst/>
          </a:prstGeom>
          <a:noFill/>
          <a:ln>
            <a:noFill/>
          </a:ln>
        </p:spPr>
        <p:txBody>
          <a:bodyPr lIns="68569" tIns="68569" rIns="68569" bIns="68569" anchor="t" anchorCtr="0">
            <a:noAutofit/>
          </a:bodyPr>
          <a:lstStyle/>
          <a:p>
            <a:r>
              <a:rPr lang="en" sz="2000" dirty="0"/>
              <a:t>And then allow the network to squash </a:t>
            </a:r>
          </a:p>
          <a:p>
            <a:r>
              <a:rPr lang="en" sz="2000" dirty="0"/>
              <a:t>the range if it wants to:</a:t>
            </a:r>
          </a:p>
        </p:txBody>
      </p:sp>
      <p:sp>
        <p:nvSpPr>
          <p:cNvPr id="767" name="Shape 767"/>
          <p:cNvSpPr txBox="1"/>
          <p:nvPr/>
        </p:nvSpPr>
        <p:spPr>
          <a:xfrm>
            <a:off x="1278938" y="1488722"/>
            <a:ext cx="5273324" cy="500999"/>
          </a:xfrm>
          <a:prstGeom prst="rect">
            <a:avLst/>
          </a:prstGeom>
          <a:noFill/>
          <a:ln>
            <a:noFill/>
          </a:ln>
        </p:spPr>
        <p:txBody>
          <a:bodyPr lIns="68569" tIns="68569" rIns="68569" bIns="68569" anchor="t" anchorCtr="0">
            <a:noAutofit/>
          </a:bodyPr>
          <a:lstStyle/>
          <a:p>
            <a:r>
              <a:rPr lang="en" sz="2800" dirty="0"/>
              <a:t>Normalize:</a:t>
            </a:r>
          </a:p>
        </p:txBody>
      </p:sp>
      <p:sp>
        <p:nvSpPr>
          <p:cNvPr id="1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pic>
        <p:nvPicPr>
          <p:cNvPr id="2" name="图片 1"/>
          <p:cNvPicPr>
            <a:picLocks noChangeAspect="1"/>
          </p:cNvPicPr>
          <p:nvPr/>
        </p:nvPicPr>
        <p:blipFill>
          <a:blip r:embed="rId4"/>
          <a:stretch>
            <a:fillRect/>
          </a:stretch>
        </p:blipFill>
        <p:spPr>
          <a:xfrm>
            <a:off x="1278938" y="3994433"/>
            <a:ext cx="3588006" cy="1089428"/>
          </a:xfrm>
          <a:prstGeom prst="rect">
            <a:avLst/>
          </a:prstGeom>
        </p:spPr>
      </p:pic>
      <p:sp>
        <p:nvSpPr>
          <p:cNvPr id="3" name="文本框 2"/>
          <p:cNvSpPr txBox="1"/>
          <p:nvPr/>
        </p:nvSpPr>
        <p:spPr>
          <a:xfrm>
            <a:off x="972766" y="1099226"/>
            <a:ext cx="996811" cy="369332"/>
          </a:xfrm>
          <a:prstGeom prst="rect">
            <a:avLst/>
          </a:prstGeom>
          <a:noFill/>
        </p:spPr>
        <p:txBody>
          <a:bodyPr wrap="none" rtlCol="0">
            <a:spAutoFit/>
          </a:bodyPr>
          <a:lstStyle/>
          <a:p>
            <a:r>
              <a:rPr lang="en-US" altLang="zh-CN" dirty="0" smtClean="0"/>
              <a:t>Train….</a:t>
            </a:r>
            <a:endParaRPr lang="zh-CN" altLang="en-US" dirty="0"/>
          </a:p>
        </p:txBody>
      </p:sp>
      <p:pic>
        <p:nvPicPr>
          <p:cNvPr id="4" name="图片 3"/>
          <p:cNvPicPr>
            <a:picLocks noChangeAspect="1"/>
          </p:cNvPicPr>
          <p:nvPr/>
        </p:nvPicPr>
        <p:blipFill>
          <a:blip r:embed="rId5"/>
          <a:stretch>
            <a:fillRect/>
          </a:stretch>
        </p:blipFill>
        <p:spPr>
          <a:xfrm>
            <a:off x="5868574" y="1757324"/>
            <a:ext cx="2834886" cy="3109229"/>
          </a:xfrm>
          <a:prstGeom prst="rect">
            <a:avLst/>
          </a:prstGeom>
        </p:spPr>
      </p:pic>
      <p:sp>
        <p:nvSpPr>
          <p:cNvPr id="5" name="文本框 4"/>
          <p:cNvSpPr txBox="1"/>
          <p:nvPr/>
        </p:nvSpPr>
        <p:spPr>
          <a:xfrm>
            <a:off x="5302140" y="4839435"/>
            <a:ext cx="3967753" cy="369332"/>
          </a:xfrm>
          <a:prstGeom prst="rect">
            <a:avLst/>
          </a:prstGeom>
          <a:noFill/>
        </p:spPr>
        <p:txBody>
          <a:bodyPr wrap="none" rtlCol="0">
            <a:spAutoFit/>
          </a:bodyPr>
          <a:lstStyle/>
          <a:p>
            <a:r>
              <a:rPr lang="zh-CN" altLang="en-US" dirty="0" smtClean="0">
                <a:latin typeface="华文宋体" panose="02010600040101010101" pitchFamily="2" charset="-122"/>
                <a:ea typeface="华文宋体" panose="02010600040101010101" pitchFamily="2" charset="-122"/>
              </a:rPr>
              <a:t>若学习得到以上结果，相当于没有</a:t>
            </a:r>
            <a:r>
              <a:rPr lang="en-US" altLang="zh-CN" dirty="0" smtClean="0">
                <a:latin typeface="华文宋体" panose="02010600040101010101" pitchFamily="2" charset="-122"/>
                <a:ea typeface="华文宋体" panose="02010600040101010101" pitchFamily="2" charset="-122"/>
              </a:rPr>
              <a:t>BN</a:t>
            </a:r>
            <a:endParaRPr lang="zh-CN" altLang="en-US"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688776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3" name="Shape 773"/>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74" name="Shape 774"/>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pic>
        <p:nvPicPr>
          <p:cNvPr id="775" name="Shape 775"/>
          <p:cNvPicPr preferRelativeResize="0"/>
          <p:nvPr/>
        </p:nvPicPr>
        <p:blipFill>
          <a:blip r:embed="rId3">
            <a:alphaModFix/>
          </a:blip>
          <a:stretch>
            <a:fillRect/>
          </a:stretch>
        </p:blipFill>
        <p:spPr>
          <a:xfrm>
            <a:off x="437894" y="1117667"/>
            <a:ext cx="4925694" cy="4290912"/>
          </a:xfrm>
          <a:prstGeom prst="rect">
            <a:avLst/>
          </a:prstGeom>
          <a:noFill/>
          <a:ln>
            <a:noFill/>
          </a:ln>
        </p:spPr>
      </p:pic>
      <p:sp>
        <p:nvSpPr>
          <p:cNvPr id="776" name="Shape 776"/>
          <p:cNvSpPr txBox="1"/>
          <p:nvPr/>
        </p:nvSpPr>
        <p:spPr>
          <a:xfrm>
            <a:off x="5513744" y="1416473"/>
            <a:ext cx="2983274" cy="3693299"/>
          </a:xfrm>
          <a:prstGeom prst="rect">
            <a:avLst/>
          </a:prstGeom>
          <a:noFill/>
          <a:ln>
            <a:noFill/>
          </a:ln>
        </p:spPr>
        <p:txBody>
          <a:bodyPr lIns="68569" tIns="68569" rIns="68569" bIns="68569" anchor="t" anchorCtr="0">
            <a:noAutofit/>
          </a:bodyPr>
          <a:lstStyle/>
          <a:p>
            <a:pPr marL="342900" indent="-257175">
              <a:buClr>
                <a:srgbClr val="38761D"/>
              </a:buClr>
              <a:buSzPct val="100000"/>
              <a:buChar char="-"/>
            </a:pPr>
            <a:r>
              <a:rPr lang="en" sz="2000" dirty="0">
                <a:solidFill>
                  <a:srgbClr val="38761D"/>
                </a:solidFill>
              </a:rPr>
              <a:t>Improves gradient flow through the network</a:t>
            </a:r>
          </a:p>
          <a:p>
            <a:pPr marL="342900" indent="-257175">
              <a:buClr>
                <a:srgbClr val="38761D"/>
              </a:buClr>
              <a:buSzPct val="100000"/>
              <a:buChar char="-"/>
            </a:pPr>
            <a:r>
              <a:rPr lang="en" sz="2000" dirty="0">
                <a:solidFill>
                  <a:srgbClr val="38761D"/>
                </a:solidFill>
              </a:rPr>
              <a:t>Allows higher learning rates</a:t>
            </a:r>
          </a:p>
          <a:p>
            <a:pPr marL="342900" indent="-257175">
              <a:buClr>
                <a:srgbClr val="38761D"/>
              </a:buClr>
              <a:buSzPct val="100000"/>
              <a:buChar char="-"/>
            </a:pPr>
            <a:r>
              <a:rPr lang="en" sz="2000" dirty="0">
                <a:solidFill>
                  <a:srgbClr val="38761D"/>
                </a:solidFill>
              </a:rPr>
              <a:t>Reduces the strong dependence on initialization</a:t>
            </a:r>
          </a:p>
          <a:p>
            <a:pPr marL="342900" indent="-257175">
              <a:buClr>
                <a:srgbClr val="38761D"/>
              </a:buClr>
              <a:buSzPct val="100000"/>
              <a:buChar char="-"/>
            </a:pPr>
            <a:r>
              <a:rPr lang="en" sz="2000" dirty="0">
                <a:solidFill>
                  <a:srgbClr val="38761D"/>
                </a:solidFill>
              </a:rPr>
              <a:t>Acts as a form of regularization in a funny way, and slightly reduces the need for dropout, maybe</a:t>
            </a:r>
          </a:p>
        </p:txBody>
      </p:sp>
      <p:sp>
        <p:nvSpPr>
          <p:cNvPr id="6"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spTree>
    <p:extLst>
      <p:ext uri="{BB962C8B-B14F-4D97-AF65-F5344CB8AC3E}">
        <p14:creationId xmlns:p14="http://schemas.microsoft.com/office/powerpoint/2010/main" val="3945472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US" altLang="zh-CN" sz="3200" dirty="0" smtClean="0">
                <a:solidFill>
                  <a:schemeClr val="bg1"/>
                </a:solidFill>
              </a:rPr>
              <a:t>At test…</a:t>
            </a:r>
            <a:endParaRPr lang="en" sz="3200" dirty="0">
              <a:solidFill>
                <a:schemeClr val="bg1"/>
              </a:solidFill>
            </a:endParaRPr>
          </a:p>
        </p:txBody>
      </p:sp>
      <p:pic>
        <p:nvPicPr>
          <p:cNvPr id="3" name="图片 2"/>
          <p:cNvPicPr>
            <a:picLocks noChangeAspect="1"/>
          </p:cNvPicPr>
          <p:nvPr/>
        </p:nvPicPr>
        <p:blipFill>
          <a:blip r:embed="rId3"/>
          <a:stretch>
            <a:fillRect/>
          </a:stretch>
        </p:blipFill>
        <p:spPr>
          <a:xfrm>
            <a:off x="1235207" y="1356269"/>
            <a:ext cx="4699458" cy="715722"/>
          </a:xfrm>
          <a:prstGeom prst="rect">
            <a:avLst/>
          </a:prstGeom>
        </p:spPr>
      </p:pic>
      <p:pic>
        <p:nvPicPr>
          <p:cNvPr id="4" name="图片 3"/>
          <p:cNvPicPr>
            <a:picLocks noChangeAspect="1"/>
          </p:cNvPicPr>
          <p:nvPr/>
        </p:nvPicPr>
        <p:blipFill>
          <a:blip r:embed="rId4"/>
          <a:stretch>
            <a:fillRect/>
          </a:stretch>
        </p:blipFill>
        <p:spPr>
          <a:xfrm>
            <a:off x="1303236" y="2774843"/>
            <a:ext cx="4563400" cy="697931"/>
          </a:xfrm>
          <a:prstGeom prst="rect">
            <a:avLst/>
          </a:prstGeom>
        </p:spPr>
      </p:pic>
    </p:spTree>
    <p:extLst>
      <p:ext uri="{BB962C8B-B14F-4D97-AF65-F5344CB8AC3E}">
        <p14:creationId xmlns:p14="http://schemas.microsoft.com/office/powerpoint/2010/main" val="3370725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2" name="Shape 782"/>
          <p:cNvSpPr txBox="1"/>
          <p:nvPr/>
        </p:nvSpPr>
        <p:spPr>
          <a:xfrm>
            <a:off x="1278938" y="934977"/>
            <a:ext cx="6250050" cy="664799"/>
          </a:xfrm>
          <a:prstGeom prst="rect">
            <a:avLst/>
          </a:prstGeom>
          <a:noFill/>
          <a:ln>
            <a:noFill/>
          </a:ln>
        </p:spPr>
        <p:txBody>
          <a:bodyPr lIns="68569" tIns="68569" rIns="68569" bIns="68569" anchor="t" anchorCtr="0">
            <a:noAutofit/>
          </a:bodyPr>
          <a:lstStyle/>
          <a:p>
            <a:r>
              <a:rPr lang="en" sz="2250" dirty="0">
                <a:solidFill>
                  <a:schemeClr val="bg1"/>
                </a:solidFill>
              </a:rPr>
              <a:t>Batch Normalization</a:t>
            </a:r>
          </a:p>
        </p:txBody>
      </p:sp>
      <p:sp>
        <p:nvSpPr>
          <p:cNvPr id="783" name="Shape 783"/>
          <p:cNvSpPr txBox="1"/>
          <p:nvPr/>
        </p:nvSpPr>
        <p:spPr>
          <a:xfrm>
            <a:off x="5767369" y="934977"/>
            <a:ext cx="2165400" cy="500999"/>
          </a:xfrm>
          <a:prstGeom prst="rect">
            <a:avLst/>
          </a:prstGeom>
          <a:noFill/>
          <a:ln>
            <a:noFill/>
          </a:ln>
        </p:spPr>
        <p:txBody>
          <a:bodyPr lIns="68569" tIns="68569" rIns="68569" bIns="68569" anchor="t" anchorCtr="0">
            <a:noAutofit/>
          </a:bodyPr>
          <a:lstStyle/>
          <a:p>
            <a:r>
              <a:rPr lang="en" sz="1350">
                <a:solidFill>
                  <a:srgbClr val="0000FF"/>
                </a:solidFill>
              </a:rPr>
              <a:t>[Ioffe and Szegedy, 2015]</a:t>
            </a:r>
          </a:p>
        </p:txBody>
      </p:sp>
      <p:pic>
        <p:nvPicPr>
          <p:cNvPr id="784" name="Shape 784"/>
          <p:cNvPicPr preferRelativeResize="0"/>
          <p:nvPr/>
        </p:nvPicPr>
        <p:blipFill>
          <a:blip r:embed="rId3">
            <a:alphaModFix/>
          </a:blip>
          <a:stretch>
            <a:fillRect/>
          </a:stretch>
        </p:blipFill>
        <p:spPr>
          <a:xfrm>
            <a:off x="184826" y="1070232"/>
            <a:ext cx="5178762" cy="4863830"/>
          </a:xfrm>
          <a:prstGeom prst="rect">
            <a:avLst/>
          </a:prstGeom>
          <a:noFill/>
          <a:ln>
            <a:noFill/>
          </a:ln>
        </p:spPr>
      </p:pic>
      <p:sp>
        <p:nvSpPr>
          <p:cNvPr id="785" name="Shape 785"/>
          <p:cNvSpPr txBox="1"/>
          <p:nvPr/>
        </p:nvSpPr>
        <p:spPr>
          <a:xfrm>
            <a:off x="5639826" y="1575033"/>
            <a:ext cx="2983274" cy="3693299"/>
          </a:xfrm>
          <a:prstGeom prst="rect">
            <a:avLst/>
          </a:prstGeom>
          <a:noFill/>
          <a:ln>
            <a:noFill/>
          </a:ln>
        </p:spPr>
        <p:txBody>
          <a:bodyPr lIns="68569" tIns="68569" rIns="68569" bIns="68569" anchor="t" anchorCtr="0">
            <a:noAutofit/>
          </a:bodyPr>
          <a:lstStyle/>
          <a:p>
            <a:r>
              <a:rPr lang="en" sz="2000" b="1" dirty="0"/>
              <a:t>Note: at test time BatchNorm layer functions differently:</a:t>
            </a:r>
          </a:p>
          <a:p>
            <a:endParaRPr sz="2000" dirty="0"/>
          </a:p>
          <a:p>
            <a:r>
              <a:rPr lang="en" sz="2000" dirty="0"/>
              <a:t>The mean/std are not computed based on the batch. Instead, a single fixed empirical mean of activations during training is used.</a:t>
            </a:r>
          </a:p>
          <a:p>
            <a:endParaRPr sz="2000" dirty="0"/>
          </a:p>
          <a:p>
            <a:r>
              <a:rPr lang="en" sz="2000" dirty="0"/>
              <a:t>(e.g. can be estimated during training with running averages)</a:t>
            </a:r>
          </a:p>
        </p:txBody>
      </p:sp>
      <p:sp>
        <p:nvSpPr>
          <p:cNvPr id="6"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Batch Normalization</a:t>
            </a:r>
            <a:endParaRPr lang="en" sz="3200" dirty="0">
              <a:solidFill>
                <a:schemeClr val="bg1"/>
              </a:solidFill>
            </a:endParaRPr>
          </a:p>
        </p:txBody>
      </p:sp>
    </p:spTree>
    <p:extLst>
      <p:ext uri="{BB962C8B-B14F-4D97-AF65-F5344CB8AC3E}">
        <p14:creationId xmlns:p14="http://schemas.microsoft.com/office/powerpoint/2010/main" val="9468023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3518" y="1047406"/>
            <a:ext cx="8828326" cy="4215258"/>
          </a:xfrm>
          <a:prstGeom prst="rect">
            <a:avLst/>
          </a:prstGeom>
        </p:spPr>
      </p:pic>
      <p:sp>
        <p:nvSpPr>
          <p:cNvPr id="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Normalization</a:t>
            </a:r>
            <a:endParaRPr lang="en" sz="3200" dirty="0">
              <a:solidFill>
                <a:schemeClr val="bg1"/>
              </a:solidFill>
            </a:endParaRPr>
          </a:p>
        </p:txBody>
      </p:sp>
    </p:spTree>
    <p:extLst>
      <p:ext uri="{BB962C8B-B14F-4D97-AF65-F5344CB8AC3E}">
        <p14:creationId xmlns:p14="http://schemas.microsoft.com/office/powerpoint/2010/main" val="18183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9308" y="972766"/>
            <a:ext cx="8561264" cy="2545881"/>
          </a:xfrm>
          <a:prstGeom prst="rect">
            <a:avLst/>
          </a:prstGeom>
        </p:spPr>
      </p:pic>
      <p:pic>
        <p:nvPicPr>
          <p:cNvPr id="3" name="图片 2"/>
          <p:cNvPicPr>
            <a:picLocks noChangeAspect="1"/>
          </p:cNvPicPr>
          <p:nvPr/>
        </p:nvPicPr>
        <p:blipFill>
          <a:blip r:embed="rId3"/>
          <a:stretch>
            <a:fillRect/>
          </a:stretch>
        </p:blipFill>
        <p:spPr>
          <a:xfrm>
            <a:off x="684254" y="3615924"/>
            <a:ext cx="7422438" cy="2444409"/>
          </a:xfrm>
          <a:prstGeom prst="rect">
            <a:avLst/>
          </a:prstGeom>
        </p:spPr>
      </p:pic>
    </p:spTree>
    <p:extLst>
      <p:ext uri="{BB962C8B-B14F-4D97-AF65-F5344CB8AC3E}">
        <p14:creationId xmlns:p14="http://schemas.microsoft.com/office/powerpoint/2010/main" val="2757999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957997"/>
            <a:ext cx="3901778" cy="350550"/>
          </a:xfrm>
          <a:prstGeom prst="rect">
            <a:avLst/>
          </a:prstGeom>
        </p:spPr>
      </p:pic>
      <p:pic>
        <p:nvPicPr>
          <p:cNvPr id="3" name="图片 2"/>
          <p:cNvPicPr>
            <a:picLocks noChangeAspect="1"/>
          </p:cNvPicPr>
          <p:nvPr/>
        </p:nvPicPr>
        <p:blipFill>
          <a:blip r:embed="rId3"/>
          <a:stretch>
            <a:fillRect/>
          </a:stretch>
        </p:blipFill>
        <p:spPr>
          <a:xfrm>
            <a:off x="82656" y="1308546"/>
            <a:ext cx="3234476" cy="5430277"/>
          </a:xfrm>
          <a:prstGeom prst="rect">
            <a:avLst/>
          </a:prstGeom>
        </p:spPr>
      </p:pic>
      <p:pic>
        <p:nvPicPr>
          <p:cNvPr id="4" name="图片 3"/>
          <p:cNvPicPr>
            <a:picLocks noChangeAspect="1"/>
          </p:cNvPicPr>
          <p:nvPr/>
        </p:nvPicPr>
        <p:blipFill>
          <a:blip r:embed="rId4"/>
          <a:stretch>
            <a:fillRect/>
          </a:stretch>
        </p:blipFill>
        <p:spPr>
          <a:xfrm>
            <a:off x="4826503" y="1308546"/>
            <a:ext cx="3763020" cy="5006819"/>
          </a:xfrm>
          <a:prstGeom prst="rect">
            <a:avLst/>
          </a:prstGeom>
        </p:spPr>
      </p:pic>
    </p:spTree>
    <p:extLst>
      <p:ext uri="{BB962C8B-B14F-4D97-AF65-F5344CB8AC3E}">
        <p14:creationId xmlns:p14="http://schemas.microsoft.com/office/powerpoint/2010/main" val="67076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254294" cy="3832698"/>
          </a:xfrm>
          <a:prstGeom prst="rect">
            <a:avLst/>
          </a:prstGeom>
        </p:spPr>
      </p:pic>
      <p:pic>
        <p:nvPicPr>
          <p:cNvPr id="3" name="图片 2"/>
          <p:cNvPicPr>
            <a:picLocks noChangeAspect="1"/>
          </p:cNvPicPr>
          <p:nvPr/>
        </p:nvPicPr>
        <p:blipFill>
          <a:blip r:embed="rId3"/>
          <a:stretch>
            <a:fillRect/>
          </a:stretch>
        </p:blipFill>
        <p:spPr>
          <a:xfrm>
            <a:off x="3181258" y="3409093"/>
            <a:ext cx="6501094" cy="3448907"/>
          </a:xfrm>
          <a:prstGeom prst="rect">
            <a:avLst/>
          </a:prstGeom>
        </p:spPr>
      </p:pic>
    </p:spTree>
    <p:extLst>
      <p:ext uri="{BB962C8B-B14F-4D97-AF65-F5344CB8AC3E}">
        <p14:creationId xmlns:p14="http://schemas.microsoft.com/office/powerpoint/2010/main" val="36946714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7592" y="1254868"/>
            <a:ext cx="5881738" cy="3970318"/>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altLang="zh-CN" sz="2400" dirty="0" smtClean="0">
                <a:latin typeface="华文宋体" panose="02010600040101010101" pitchFamily="2" charset="-122"/>
                <a:ea typeface="华文宋体" panose="02010600040101010101" pitchFamily="2" charset="-122"/>
              </a:rPr>
              <a:t>BN</a:t>
            </a:r>
            <a:r>
              <a:rPr lang="zh-CN" altLang="en-US" sz="2400" dirty="0" smtClean="0">
                <a:latin typeface="华文宋体" panose="02010600040101010101" pitchFamily="2" charset="-122"/>
                <a:ea typeface="华文宋体" panose="02010600040101010101" pitchFamily="2" charset="-122"/>
              </a:rPr>
              <a:t>放在激活层之前，卷积层之前或之后</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不与</a:t>
            </a:r>
            <a:r>
              <a:rPr lang="en-US" altLang="zh-CN" sz="2400" dirty="0" smtClean="0">
                <a:latin typeface="华文宋体" panose="02010600040101010101" pitchFamily="2" charset="-122"/>
                <a:ea typeface="华文宋体" panose="02010600040101010101" pitchFamily="2" charset="-122"/>
              </a:rPr>
              <a:t>dropout</a:t>
            </a:r>
            <a:r>
              <a:rPr lang="zh-CN" altLang="en-US" sz="2400" dirty="0" smtClean="0">
                <a:latin typeface="华文宋体" panose="02010600040101010101" pitchFamily="2" charset="-122"/>
                <a:ea typeface="华文宋体" panose="02010600040101010101" pitchFamily="2" charset="-122"/>
              </a:rPr>
              <a:t>混合使用</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对</a:t>
            </a:r>
            <a:r>
              <a:rPr lang="en-US" altLang="zh-CN" sz="2400" dirty="0" err="1" smtClean="0">
                <a:latin typeface="华文宋体" panose="02010600040101010101" pitchFamily="2" charset="-122"/>
                <a:ea typeface="华文宋体" panose="02010600040101010101" pitchFamily="2" charset="-122"/>
              </a:rPr>
              <a:t>batchsize</a:t>
            </a:r>
            <a:r>
              <a:rPr lang="zh-CN" altLang="en-US" sz="2400" dirty="0" smtClean="0">
                <a:latin typeface="华文宋体" panose="02010600040101010101" pitchFamily="2" charset="-122"/>
                <a:ea typeface="华文宋体" panose="02010600040101010101" pitchFamily="2" charset="-122"/>
              </a:rPr>
              <a:t>大小比较敏感</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加快收敛，改善梯度</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对初始化不敏感</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en-US" altLang="zh-CN" sz="2400" dirty="0" smtClean="0">
                <a:latin typeface="华文宋体" panose="02010600040101010101" pitchFamily="2" charset="-122"/>
                <a:ea typeface="华文宋体" panose="02010600040101010101" pitchFamily="2" charset="-122"/>
              </a:rPr>
              <a:t>RNN</a:t>
            </a:r>
            <a:r>
              <a:rPr lang="zh-CN" altLang="en-US" sz="2400" dirty="0" smtClean="0">
                <a:latin typeface="华文宋体" panose="02010600040101010101" pitchFamily="2" charset="-122"/>
                <a:ea typeface="华文宋体" panose="02010600040101010101" pitchFamily="2" charset="-122"/>
              </a:rPr>
              <a:t>不使用</a:t>
            </a:r>
            <a:endParaRPr lang="en-US" altLang="zh-CN" sz="2400" dirty="0" smtClean="0">
              <a:latin typeface="华文宋体" panose="02010600040101010101" pitchFamily="2" charset="-122"/>
              <a:ea typeface="华文宋体" panose="02010600040101010101" pitchFamily="2" charset="-122"/>
            </a:endParaRPr>
          </a:p>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训练测试时不一样</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75752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4"/>
          <p:cNvSpPr txBox="1"/>
          <p:nvPr/>
        </p:nvSpPr>
        <p:spPr>
          <a:xfrm>
            <a:off x="115976" y="156298"/>
            <a:ext cx="8774024" cy="808399"/>
          </a:xfrm>
          <a:prstGeom prst="rect">
            <a:avLst/>
          </a:prstGeom>
          <a:noFill/>
          <a:ln>
            <a:noFill/>
          </a:ln>
        </p:spPr>
        <p:txBody>
          <a:bodyPr lIns="91425" tIns="91425" rIns="91425" bIns="91425" anchor="t" anchorCtr="0">
            <a:noAutofit/>
          </a:bodyPr>
          <a:lstStyle/>
          <a:p>
            <a:pPr lvl="0" rtl="0">
              <a:spcBef>
                <a:spcPts val="0"/>
              </a:spcBef>
              <a:buNone/>
            </a:pPr>
            <a:r>
              <a:rPr lang="en-US" sz="3200" dirty="0" smtClean="0">
                <a:solidFill>
                  <a:schemeClr val="bg1"/>
                </a:solidFill>
              </a:rPr>
              <a:t>This lecture: wrap up of training deep networks</a:t>
            </a:r>
            <a:endParaRPr lang="en" sz="3200" dirty="0">
              <a:solidFill>
                <a:schemeClr val="bg1"/>
              </a:solidFill>
            </a:endParaRPr>
          </a:p>
        </p:txBody>
      </p:sp>
      <p:sp>
        <p:nvSpPr>
          <p:cNvPr id="2" name="Rectangle 1"/>
          <p:cNvSpPr/>
          <p:nvPr/>
        </p:nvSpPr>
        <p:spPr>
          <a:xfrm>
            <a:off x="495300" y="1110614"/>
            <a:ext cx="7835900" cy="2554545"/>
          </a:xfrm>
          <a:prstGeom prst="rect">
            <a:avLst/>
          </a:prstGeom>
        </p:spPr>
        <p:txBody>
          <a:bodyPr wrap="square">
            <a:spAutoFit/>
          </a:bodyPr>
          <a:lstStyle/>
          <a:p>
            <a:pPr marL="381000" indent="-342900">
              <a:spcBef>
                <a:spcPts val="600"/>
              </a:spcBef>
              <a:spcAft>
                <a:spcPts val="600"/>
              </a:spcAft>
              <a:buSzPct val="100000"/>
              <a:buFont typeface="Arial" charset="0"/>
              <a:buChar char="•"/>
            </a:pPr>
            <a:endParaRPr lang="en-US" sz="2400" dirty="0" smtClean="0"/>
          </a:p>
          <a:p>
            <a:pPr marL="381000" indent="-342900">
              <a:spcBef>
                <a:spcPts val="600"/>
              </a:spcBef>
              <a:spcAft>
                <a:spcPts val="600"/>
              </a:spcAft>
              <a:buSzPct val="100000"/>
              <a:buFont typeface="Arial" charset="0"/>
              <a:buChar char="•"/>
            </a:pPr>
            <a:r>
              <a:rPr lang="en-US" altLang="zh-CN" sz="2400" dirty="0" smtClean="0"/>
              <a:t>Model Ensembles</a:t>
            </a:r>
            <a:endParaRPr lang="en-US" altLang="zh-CN" sz="2400" dirty="0"/>
          </a:p>
          <a:p>
            <a:pPr marL="381000" indent="-342900">
              <a:spcBef>
                <a:spcPts val="600"/>
              </a:spcBef>
              <a:spcAft>
                <a:spcPts val="600"/>
              </a:spcAft>
              <a:buSzPct val="100000"/>
              <a:buFont typeface="Arial" charset="0"/>
              <a:buChar char="•"/>
            </a:pPr>
            <a:r>
              <a:rPr lang="en-US" altLang="zh-CN" sz="2400" dirty="0" smtClean="0"/>
              <a:t>Dropout</a:t>
            </a:r>
          </a:p>
          <a:p>
            <a:pPr marL="381000" indent="-342900">
              <a:spcBef>
                <a:spcPts val="600"/>
              </a:spcBef>
              <a:spcAft>
                <a:spcPts val="600"/>
              </a:spcAft>
              <a:buSzPct val="100000"/>
              <a:buFont typeface="Arial" charset="0"/>
              <a:buChar char="•"/>
            </a:pPr>
            <a:r>
              <a:rPr lang="en-US" altLang="zh-CN" sz="2400" dirty="0" err="1" smtClean="0"/>
              <a:t>Dropconnect</a:t>
            </a:r>
            <a:endParaRPr lang="en-US" altLang="zh-CN" sz="2400" dirty="0"/>
          </a:p>
          <a:p>
            <a:pPr marL="381000" indent="-342900">
              <a:spcBef>
                <a:spcPts val="600"/>
              </a:spcBef>
              <a:spcAft>
                <a:spcPts val="600"/>
              </a:spcAft>
              <a:buSzPct val="100000"/>
              <a:buFont typeface="Arial" charset="0"/>
              <a:buChar char="•"/>
            </a:pPr>
            <a:r>
              <a:rPr lang="en-US" altLang="zh-CN" sz="2400" dirty="0" smtClean="0"/>
              <a:t>Normalization</a:t>
            </a:r>
            <a:endParaRPr lang="en" altLang="zh-CN" sz="2400" dirty="0"/>
          </a:p>
        </p:txBody>
      </p:sp>
      <p:sp>
        <p:nvSpPr>
          <p:cNvPr id="3" name="右大括号 2"/>
          <p:cNvSpPr/>
          <p:nvPr/>
        </p:nvSpPr>
        <p:spPr>
          <a:xfrm>
            <a:off x="3093396" y="2295728"/>
            <a:ext cx="447472" cy="12062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右箭头 3"/>
          <p:cNvSpPr/>
          <p:nvPr/>
        </p:nvSpPr>
        <p:spPr>
          <a:xfrm>
            <a:off x="4182894" y="2782111"/>
            <a:ext cx="1089497"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97452" y="2811613"/>
            <a:ext cx="1659429" cy="369332"/>
          </a:xfrm>
          <a:prstGeom prst="rect">
            <a:avLst/>
          </a:prstGeom>
          <a:noFill/>
        </p:spPr>
        <p:txBody>
          <a:bodyPr wrap="none" rtlCol="0">
            <a:spAutoFit/>
          </a:bodyPr>
          <a:lstStyle/>
          <a:p>
            <a:r>
              <a:rPr lang="en" altLang="zh-CN" dirty="0">
                <a:solidFill>
                  <a:srgbClr val="002060"/>
                </a:solidFill>
              </a:rPr>
              <a:t>Regularization</a:t>
            </a:r>
            <a:endParaRPr lang="zh-CN" altLang="en-US" dirty="0">
              <a:solidFill>
                <a:srgbClr val="002060"/>
              </a:solidFill>
            </a:endParaRPr>
          </a:p>
        </p:txBody>
      </p:sp>
    </p:spTree>
    <p:extLst>
      <p:ext uri="{BB962C8B-B14F-4D97-AF65-F5344CB8AC3E}">
        <p14:creationId xmlns:p14="http://schemas.microsoft.com/office/powerpoint/2010/main" val="18852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7741" y="1169474"/>
            <a:ext cx="8748518" cy="4519052"/>
          </a:xfrm>
          <a:prstGeom prst="rect">
            <a:avLst/>
          </a:prstGeom>
        </p:spPr>
      </p:pic>
      <p:sp>
        <p:nvSpPr>
          <p:cNvPr id="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Normalization</a:t>
            </a:r>
            <a:endParaRPr lang="en" sz="3200" dirty="0">
              <a:solidFill>
                <a:schemeClr val="bg1"/>
              </a:solidFill>
            </a:endParaRPr>
          </a:p>
        </p:txBody>
      </p:sp>
    </p:spTree>
    <p:extLst>
      <p:ext uri="{BB962C8B-B14F-4D97-AF65-F5344CB8AC3E}">
        <p14:creationId xmlns:p14="http://schemas.microsoft.com/office/powerpoint/2010/main" val="3489452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7592" y="1254868"/>
            <a:ext cx="4759636" cy="64633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smtClean="0">
                <a:latin typeface="华文宋体" panose="02010600040101010101" pitchFamily="2" charset="-122"/>
                <a:ea typeface="华文宋体" panose="02010600040101010101" pitchFamily="2" charset="-122"/>
              </a:rPr>
              <a:t>不依赖</a:t>
            </a:r>
            <a:r>
              <a:rPr lang="en-US" altLang="zh-CN" sz="2400" dirty="0" err="1" smtClean="0">
                <a:latin typeface="华文宋体" panose="02010600040101010101" pitchFamily="2" charset="-122"/>
                <a:ea typeface="华文宋体" panose="02010600040101010101" pitchFamily="2" charset="-122"/>
              </a:rPr>
              <a:t>batchsize</a:t>
            </a:r>
            <a:r>
              <a:rPr lang="zh-CN" altLang="en-US" sz="2400" dirty="0" smtClean="0">
                <a:latin typeface="华文宋体" panose="02010600040101010101" pitchFamily="2" charset="-122"/>
                <a:ea typeface="华文宋体" panose="02010600040101010101" pitchFamily="2" charset="-122"/>
              </a:rPr>
              <a:t>大小，</a:t>
            </a:r>
            <a:r>
              <a:rPr lang="en-US" altLang="zh-CN" sz="2400" dirty="0" smtClean="0">
                <a:latin typeface="华文宋体" panose="02010600040101010101" pitchFamily="2" charset="-122"/>
                <a:ea typeface="华文宋体" panose="02010600040101010101" pitchFamily="2" charset="-122"/>
              </a:rPr>
              <a:t>RNN</a:t>
            </a:r>
            <a:r>
              <a:rPr lang="zh-CN" altLang="en-US" sz="2400" dirty="0" smtClean="0">
                <a:latin typeface="华文宋体" panose="02010600040101010101" pitchFamily="2" charset="-122"/>
                <a:ea typeface="华文宋体" panose="02010600040101010101" pitchFamily="2" charset="-122"/>
              </a:rPr>
              <a:t>常用</a:t>
            </a:r>
            <a:endParaRPr lang="zh-CN" altLang="en-US" sz="2400" dirty="0">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2"/>
          <a:stretch>
            <a:fillRect/>
          </a:stretch>
        </p:blipFill>
        <p:spPr>
          <a:xfrm>
            <a:off x="1396017" y="2174407"/>
            <a:ext cx="5243014" cy="1127858"/>
          </a:xfrm>
          <a:prstGeom prst="rect">
            <a:avLst/>
          </a:prstGeom>
        </p:spPr>
      </p:pic>
      <p:pic>
        <p:nvPicPr>
          <p:cNvPr id="4" name="图片 3"/>
          <p:cNvPicPr>
            <a:picLocks noChangeAspect="1"/>
          </p:cNvPicPr>
          <p:nvPr/>
        </p:nvPicPr>
        <p:blipFill>
          <a:blip r:embed="rId3"/>
          <a:stretch>
            <a:fillRect/>
          </a:stretch>
        </p:blipFill>
        <p:spPr>
          <a:xfrm>
            <a:off x="873380" y="3302265"/>
            <a:ext cx="7513971" cy="2743438"/>
          </a:xfrm>
          <a:prstGeom prst="rect">
            <a:avLst/>
          </a:prstGeom>
        </p:spPr>
      </p:pic>
    </p:spTree>
    <p:extLst>
      <p:ext uri="{BB962C8B-B14F-4D97-AF65-F5344CB8AC3E}">
        <p14:creationId xmlns:p14="http://schemas.microsoft.com/office/powerpoint/2010/main" val="307498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4594" y="1213987"/>
            <a:ext cx="8914718" cy="4418328"/>
          </a:xfrm>
          <a:prstGeom prst="rect">
            <a:avLst/>
          </a:prstGeom>
        </p:spPr>
      </p:pic>
      <p:sp>
        <p:nvSpPr>
          <p:cNvPr id="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Normalization</a:t>
            </a:r>
            <a:endParaRPr lang="en" sz="3200" dirty="0">
              <a:solidFill>
                <a:schemeClr val="bg1"/>
              </a:solidFill>
            </a:endParaRPr>
          </a:p>
        </p:txBody>
      </p:sp>
      <p:sp>
        <p:nvSpPr>
          <p:cNvPr id="4" name="文本框 3"/>
          <p:cNvSpPr txBox="1"/>
          <p:nvPr/>
        </p:nvSpPr>
        <p:spPr>
          <a:xfrm>
            <a:off x="154594" y="5726659"/>
            <a:ext cx="8674169" cy="369332"/>
          </a:xfrm>
          <a:prstGeom prst="rect">
            <a:avLst/>
          </a:prstGeom>
          <a:noFill/>
        </p:spPr>
        <p:txBody>
          <a:bodyPr wrap="none" rtlCol="0">
            <a:spAutoFit/>
          </a:bodyPr>
          <a:lstStyle/>
          <a:p>
            <a:r>
              <a:rPr lang="zh-CN" altLang="en-US" dirty="0" smtClean="0">
                <a:latin typeface="华文宋体" panose="02010600040101010101" pitchFamily="2" charset="-122"/>
                <a:ea typeface="华文宋体" panose="02010600040101010101" pitchFamily="2" charset="-122"/>
              </a:rPr>
              <a:t>主要用于单张图像处理（如：</a:t>
            </a:r>
            <a:r>
              <a:rPr lang="en-US" altLang="zh-CN" dirty="0" err="1" smtClean="0">
                <a:latin typeface="华文宋体" panose="02010600040101010101" pitchFamily="2" charset="-122"/>
                <a:ea typeface="华文宋体" panose="02010600040101010101" pitchFamily="2" charset="-122"/>
              </a:rPr>
              <a:t>Gan</a:t>
            </a:r>
            <a:r>
              <a:rPr lang="en-US" altLang="zh-CN" dirty="0" smtClean="0">
                <a:latin typeface="华文宋体" panose="02010600040101010101" pitchFamily="2" charset="-122"/>
                <a:ea typeface="华文宋体" panose="02010600040101010101" pitchFamily="2" charset="-122"/>
              </a:rPr>
              <a:t> </a:t>
            </a:r>
            <a:r>
              <a:rPr lang="zh-CN" altLang="en-US" dirty="0" smtClean="0">
                <a:latin typeface="华文宋体" panose="02010600040101010101" pitchFamily="2" charset="-122"/>
                <a:ea typeface="华文宋体" panose="02010600040101010101" pitchFamily="2" charset="-122"/>
              </a:rPr>
              <a:t>或 医学</a:t>
            </a:r>
            <a:r>
              <a:rPr lang="en-US" altLang="zh-CN" dirty="0" smtClean="0">
                <a:latin typeface="华文宋体" panose="02010600040101010101" pitchFamily="2" charset="-122"/>
                <a:ea typeface="华文宋体" panose="02010600040101010101" pitchFamily="2" charset="-122"/>
              </a:rPr>
              <a:t>CT</a:t>
            </a:r>
            <a:r>
              <a:rPr lang="zh-CN" altLang="en-US" dirty="0" smtClean="0">
                <a:latin typeface="华文宋体" panose="02010600040101010101" pitchFamily="2" charset="-122"/>
                <a:ea typeface="华文宋体" panose="02010600040101010101" pitchFamily="2" charset="-122"/>
              </a:rPr>
              <a:t>图像），相当于对数据进行归一化处理</a:t>
            </a:r>
            <a:endParaRPr lang="zh-CN" altLang="en-US"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855524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5361" y="1253301"/>
            <a:ext cx="8733277" cy="4351397"/>
          </a:xfrm>
          <a:prstGeom prst="rect">
            <a:avLst/>
          </a:prstGeom>
        </p:spPr>
      </p:pic>
      <p:sp>
        <p:nvSpPr>
          <p:cNvPr id="3" name="Shape 713"/>
          <p:cNvSpPr txBox="1"/>
          <p:nvPr/>
        </p:nvSpPr>
        <p:spPr>
          <a:xfrm>
            <a:off x="524795" y="194127"/>
            <a:ext cx="7250099" cy="740850"/>
          </a:xfrm>
          <a:prstGeom prst="rect">
            <a:avLst/>
          </a:prstGeom>
          <a:noFill/>
          <a:ln>
            <a:noFill/>
          </a:ln>
        </p:spPr>
        <p:txBody>
          <a:bodyPr lIns="91425" tIns="91425" rIns="91425" bIns="91425" anchor="t" anchorCtr="0">
            <a:noAutofit/>
          </a:bodyPr>
          <a:lstStyle/>
          <a:p>
            <a:r>
              <a:rPr lang="en" sz="3200" dirty="0" smtClean="0">
                <a:solidFill>
                  <a:schemeClr val="bg1"/>
                </a:solidFill>
              </a:rPr>
              <a:t>Normalization</a:t>
            </a:r>
            <a:endParaRPr lang="en" sz="3200" dirty="0">
              <a:solidFill>
                <a:schemeClr val="bg1"/>
              </a:solidFill>
            </a:endParaRPr>
          </a:p>
        </p:txBody>
      </p:sp>
    </p:spTree>
    <p:extLst>
      <p:ext uri="{BB962C8B-B14F-4D97-AF65-F5344CB8AC3E}">
        <p14:creationId xmlns:p14="http://schemas.microsoft.com/office/powerpoint/2010/main" val="1049624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 y="1110614"/>
            <a:ext cx="7835900" cy="2554545"/>
          </a:xfrm>
          <a:prstGeom prst="rect">
            <a:avLst/>
          </a:prstGeom>
        </p:spPr>
        <p:txBody>
          <a:bodyPr wrap="square">
            <a:spAutoFit/>
          </a:bodyPr>
          <a:lstStyle/>
          <a:p>
            <a:pPr marL="381000" indent="-342900">
              <a:spcBef>
                <a:spcPts val="600"/>
              </a:spcBef>
              <a:spcAft>
                <a:spcPts val="600"/>
              </a:spcAft>
              <a:buSzPct val="100000"/>
              <a:buFont typeface="Arial" charset="0"/>
              <a:buChar char="•"/>
            </a:pPr>
            <a:endParaRPr lang="en-US" sz="2400" dirty="0" smtClean="0"/>
          </a:p>
          <a:p>
            <a:pPr marL="381000" indent="-342900">
              <a:spcBef>
                <a:spcPts val="600"/>
              </a:spcBef>
              <a:spcAft>
                <a:spcPts val="600"/>
              </a:spcAft>
              <a:buSzPct val="100000"/>
              <a:buFont typeface="Arial" charset="0"/>
              <a:buChar char="•"/>
            </a:pPr>
            <a:r>
              <a:rPr lang="en-US" altLang="zh-CN" sz="2400" dirty="0" smtClean="0"/>
              <a:t>Model Ensembles</a:t>
            </a:r>
            <a:endParaRPr lang="en-US" altLang="zh-CN" sz="2400" dirty="0"/>
          </a:p>
          <a:p>
            <a:pPr marL="381000" indent="-342900">
              <a:spcBef>
                <a:spcPts val="600"/>
              </a:spcBef>
              <a:spcAft>
                <a:spcPts val="600"/>
              </a:spcAft>
              <a:buSzPct val="100000"/>
              <a:buFont typeface="Arial" charset="0"/>
              <a:buChar char="•"/>
            </a:pPr>
            <a:r>
              <a:rPr lang="en-US" altLang="zh-CN" sz="2400" dirty="0" smtClean="0"/>
              <a:t>Dropout</a:t>
            </a:r>
          </a:p>
          <a:p>
            <a:pPr marL="381000" indent="-342900">
              <a:spcBef>
                <a:spcPts val="600"/>
              </a:spcBef>
              <a:spcAft>
                <a:spcPts val="600"/>
              </a:spcAft>
              <a:buSzPct val="100000"/>
              <a:buFont typeface="Arial" charset="0"/>
              <a:buChar char="•"/>
            </a:pPr>
            <a:r>
              <a:rPr lang="en-US" altLang="zh-CN" sz="2400" dirty="0" err="1" smtClean="0"/>
              <a:t>Dropconnect</a:t>
            </a:r>
            <a:endParaRPr lang="en-US" altLang="zh-CN" sz="2400" dirty="0"/>
          </a:p>
          <a:p>
            <a:pPr marL="381000" indent="-342900">
              <a:spcBef>
                <a:spcPts val="600"/>
              </a:spcBef>
              <a:spcAft>
                <a:spcPts val="600"/>
              </a:spcAft>
              <a:buSzPct val="100000"/>
              <a:buFont typeface="Arial" charset="0"/>
              <a:buChar char="•"/>
            </a:pPr>
            <a:r>
              <a:rPr lang="en-US" altLang="zh-CN" sz="2400" dirty="0" smtClean="0"/>
              <a:t>Normalization</a:t>
            </a:r>
            <a:endParaRPr lang="en" altLang="zh-CN" sz="2400" dirty="0"/>
          </a:p>
        </p:txBody>
      </p:sp>
      <p:sp>
        <p:nvSpPr>
          <p:cNvPr id="3" name="右大括号 2"/>
          <p:cNvSpPr/>
          <p:nvPr/>
        </p:nvSpPr>
        <p:spPr>
          <a:xfrm>
            <a:off x="3093396" y="2295728"/>
            <a:ext cx="447472" cy="12062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右箭头 3"/>
          <p:cNvSpPr/>
          <p:nvPr/>
        </p:nvSpPr>
        <p:spPr>
          <a:xfrm>
            <a:off x="4182894" y="2782111"/>
            <a:ext cx="1089497"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97452" y="2811613"/>
            <a:ext cx="1659429" cy="369332"/>
          </a:xfrm>
          <a:prstGeom prst="rect">
            <a:avLst/>
          </a:prstGeom>
          <a:noFill/>
        </p:spPr>
        <p:txBody>
          <a:bodyPr wrap="none" rtlCol="0">
            <a:spAutoFit/>
          </a:bodyPr>
          <a:lstStyle/>
          <a:p>
            <a:r>
              <a:rPr lang="en" altLang="zh-CN" dirty="0">
                <a:solidFill>
                  <a:srgbClr val="002060"/>
                </a:solidFill>
              </a:rPr>
              <a:t>Regularization</a:t>
            </a:r>
            <a:endParaRPr lang="zh-CN" altLang="en-US" dirty="0">
              <a:solidFill>
                <a:srgbClr val="002060"/>
              </a:solidFill>
            </a:endParaRPr>
          </a:p>
        </p:txBody>
      </p:sp>
      <p:sp>
        <p:nvSpPr>
          <p:cNvPr id="8" name="Shape 1173"/>
          <p:cNvSpPr txBox="1"/>
          <p:nvPr/>
        </p:nvSpPr>
        <p:spPr>
          <a:xfrm>
            <a:off x="163151" y="210064"/>
            <a:ext cx="8821731" cy="827903"/>
          </a:xfrm>
          <a:prstGeom prst="rect">
            <a:avLst/>
          </a:prstGeom>
          <a:noFill/>
          <a:ln>
            <a:noFill/>
          </a:ln>
        </p:spPr>
        <p:txBody>
          <a:bodyPr lIns="91425" tIns="91425" rIns="91425" bIns="91425" anchor="t" anchorCtr="0">
            <a:noAutofit/>
          </a:bodyPr>
          <a:lstStyle/>
          <a:p>
            <a:pPr lvl="0">
              <a:spcBef>
                <a:spcPts val="0"/>
              </a:spcBef>
              <a:buNone/>
            </a:pPr>
            <a:r>
              <a:rPr lang="en" sz="3200" dirty="0" smtClean="0">
                <a:solidFill>
                  <a:schemeClr val="bg1"/>
                </a:solidFill>
              </a:rPr>
              <a:t>Summary</a:t>
            </a:r>
            <a:endParaRPr lang="en" sz="3200" dirty="0">
              <a:solidFill>
                <a:schemeClr val="bg1"/>
              </a:solidFill>
            </a:endParaRPr>
          </a:p>
        </p:txBody>
      </p:sp>
    </p:spTree>
    <p:extLst>
      <p:ext uri="{BB962C8B-B14F-4D97-AF65-F5344CB8AC3E}">
        <p14:creationId xmlns:p14="http://schemas.microsoft.com/office/powerpoint/2010/main" val="2328861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p:nvPr/>
        </p:nvSpPr>
        <p:spPr>
          <a:xfrm>
            <a:off x="645851" y="1222675"/>
            <a:ext cx="7775700" cy="3824100"/>
          </a:xfrm>
          <a:prstGeom prst="rect">
            <a:avLst/>
          </a:prstGeom>
          <a:noFill/>
          <a:ln>
            <a:noFill/>
          </a:ln>
        </p:spPr>
        <p:txBody>
          <a:bodyPr lIns="91389" tIns="91389" rIns="91389" bIns="91389" anchor="t" anchorCtr="0">
            <a:noAutofit/>
          </a:bodyPr>
          <a:lstStyle/>
          <a:p>
            <a:pPr algn="ctr"/>
            <a:endParaRPr sz="4800" kern="0">
              <a:solidFill>
                <a:srgbClr val="000000"/>
              </a:solidFill>
              <a:latin typeface="Arial"/>
              <a:cs typeface="Arial"/>
              <a:sym typeface="Arial"/>
              <a:rtl val="0"/>
            </a:endParaRPr>
          </a:p>
          <a:p>
            <a:pPr algn="ctr"/>
            <a:endParaRPr sz="3000" kern="0">
              <a:solidFill>
                <a:srgbClr val="000000"/>
              </a:solidFill>
              <a:latin typeface="Arial"/>
              <a:cs typeface="Arial"/>
              <a:sym typeface="Arial"/>
              <a:rtl val="0"/>
            </a:endParaRPr>
          </a:p>
          <a:p>
            <a:pPr algn="ctr"/>
            <a:endParaRPr sz="3000" kern="0">
              <a:solidFill>
                <a:srgbClr val="000000"/>
              </a:solidFill>
              <a:latin typeface="Arial"/>
              <a:cs typeface="Arial"/>
              <a:sym typeface="Arial"/>
              <a:rtl val="0"/>
            </a:endParaRPr>
          </a:p>
          <a:p>
            <a:pPr algn="ctr"/>
            <a:r>
              <a:rPr lang="en" sz="3000" kern="0">
                <a:solidFill>
                  <a:srgbClr val="000000"/>
                </a:solidFill>
                <a:latin typeface="Arial"/>
                <a:cs typeface="Arial"/>
                <a:sym typeface="Arial"/>
                <a:rtl val="0"/>
              </a:rPr>
              <a:t>“You need a lot of a data if you want to train/use CNNs”</a:t>
            </a:r>
          </a:p>
        </p:txBody>
      </p:sp>
    </p:spTree>
    <p:extLst>
      <p:ext uri="{BB962C8B-B14F-4D97-AF65-F5344CB8AC3E}">
        <p14:creationId xmlns:p14="http://schemas.microsoft.com/office/powerpoint/2010/main" val="3719533558"/>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Shape 296"/>
          <p:cNvSpPr txBox="1"/>
          <p:nvPr/>
        </p:nvSpPr>
        <p:spPr>
          <a:xfrm>
            <a:off x="645851" y="1222675"/>
            <a:ext cx="7775700" cy="3824100"/>
          </a:xfrm>
          <a:prstGeom prst="rect">
            <a:avLst/>
          </a:prstGeom>
          <a:noFill/>
          <a:ln>
            <a:noFill/>
          </a:ln>
        </p:spPr>
        <p:txBody>
          <a:bodyPr lIns="91389" tIns="91389" rIns="91389" bIns="91389" anchor="t" anchorCtr="0">
            <a:noAutofit/>
          </a:bodyPr>
          <a:lstStyle/>
          <a:p>
            <a:pPr algn="ctr"/>
            <a:r>
              <a:rPr lang="en" sz="4800" kern="0" dirty="0">
                <a:solidFill>
                  <a:srgbClr val="000000"/>
                </a:solidFill>
                <a:latin typeface="Arial"/>
                <a:cs typeface="Arial"/>
                <a:sym typeface="Arial"/>
                <a:rtl val="0"/>
              </a:rPr>
              <a:t>Transfer Learning</a:t>
            </a:r>
          </a:p>
          <a:p>
            <a:pPr algn="ctr"/>
            <a:endParaRPr sz="3000" kern="0" dirty="0">
              <a:solidFill>
                <a:srgbClr val="000000"/>
              </a:solidFill>
              <a:latin typeface="Arial"/>
              <a:cs typeface="Arial"/>
              <a:sym typeface="Arial"/>
              <a:rtl val="0"/>
            </a:endParaRPr>
          </a:p>
          <a:p>
            <a:pPr algn="ctr"/>
            <a:endParaRPr sz="3000" kern="0" dirty="0">
              <a:solidFill>
                <a:srgbClr val="000000"/>
              </a:solidFill>
              <a:latin typeface="Arial"/>
              <a:cs typeface="Arial"/>
              <a:sym typeface="Arial"/>
              <a:rtl val="0"/>
            </a:endParaRPr>
          </a:p>
          <a:p>
            <a:pPr algn="ctr"/>
            <a:r>
              <a:rPr lang="en" sz="3000" kern="0" dirty="0">
                <a:solidFill>
                  <a:srgbClr val="000000"/>
                </a:solidFill>
                <a:latin typeface="Arial"/>
                <a:cs typeface="Arial"/>
                <a:sym typeface="Arial"/>
                <a:rtl val="0"/>
              </a:rPr>
              <a:t>“You need a lot of a data if you want to train/use CNNs”</a:t>
            </a:r>
          </a:p>
        </p:txBody>
      </p:sp>
      <p:sp>
        <p:nvSpPr>
          <p:cNvPr id="297" name="Shape 297"/>
          <p:cNvSpPr txBox="1"/>
          <p:nvPr/>
        </p:nvSpPr>
        <p:spPr>
          <a:xfrm rot="-2813541">
            <a:off x="3071804" y="2261515"/>
            <a:ext cx="3398299" cy="1564898"/>
          </a:xfrm>
          <a:prstGeom prst="rect">
            <a:avLst/>
          </a:prstGeom>
          <a:noFill/>
          <a:ln>
            <a:noFill/>
          </a:ln>
        </p:spPr>
        <p:txBody>
          <a:bodyPr lIns="91389" tIns="91389" rIns="91389" bIns="91389" anchor="t" anchorCtr="0">
            <a:noAutofit/>
          </a:bodyPr>
          <a:lstStyle/>
          <a:p>
            <a:r>
              <a:rPr lang="en" sz="7200" kern="0" dirty="0">
                <a:solidFill>
                  <a:srgbClr val="FF0000"/>
                </a:solidFill>
                <a:latin typeface="Impact"/>
                <a:ea typeface="Impact"/>
                <a:cs typeface="Impact"/>
                <a:sym typeface="Impact"/>
                <a:rtl val="0"/>
              </a:rPr>
              <a:t>NOT ALWAYS</a:t>
            </a:r>
          </a:p>
        </p:txBody>
      </p:sp>
    </p:spTree>
    <p:extLst>
      <p:ext uri="{BB962C8B-B14F-4D97-AF65-F5344CB8AC3E}">
        <p14:creationId xmlns:p14="http://schemas.microsoft.com/office/powerpoint/2010/main" val="3380493304"/>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836712"/>
            <a:ext cx="8229600" cy="857400"/>
          </a:xfrm>
          <a:prstGeom prst="rect">
            <a:avLst/>
          </a:prstGeom>
        </p:spPr>
        <p:txBody>
          <a:bodyPr vert="horz" lIns="91389" tIns="91389" rIns="91389" bIns="91389" rtlCol="0" anchor="b" anchorCtr="0">
            <a:noAutofit/>
          </a:bodyPr>
          <a:lstStyle/>
          <a:p>
            <a:r>
              <a:rPr lang="en" dirty="0"/>
              <a:t/>
            </a:r>
            <a:br>
              <a:rPr lang="en" dirty="0"/>
            </a:br>
            <a:r>
              <a:rPr lang="en" sz="2400" dirty="0"/>
              <a:t>The Unreasonable Effectiveness of Deep Features</a:t>
            </a:r>
          </a:p>
        </p:txBody>
      </p:sp>
      <p:pic>
        <p:nvPicPr>
          <p:cNvPr id="39" name="Shape 39"/>
          <p:cNvPicPr preferRelativeResize="0"/>
          <p:nvPr/>
        </p:nvPicPr>
        <p:blipFill>
          <a:blip r:embed="rId3">
            <a:alphaModFix/>
          </a:blip>
          <a:stretch>
            <a:fillRect/>
          </a:stretch>
        </p:blipFill>
        <p:spPr>
          <a:xfrm>
            <a:off x="507054" y="1628800"/>
            <a:ext cx="6850724" cy="3502700"/>
          </a:xfrm>
          <a:prstGeom prst="rect">
            <a:avLst/>
          </a:prstGeom>
          <a:noFill/>
          <a:ln>
            <a:noFill/>
          </a:ln>
        </p:spPr>
      </p:pic>
      <p:sp>
        <p:nvSpPr>
          <p:cNvPr id="40" name="Shape 40"/>
          <p:cNvSpPr txBox="1"/>
          <p:nvPr/>
        </p:nvSpPr>
        <p:spPr>
          <a:xfrm>
            <a:off x="643242" y="5131500"/>
            <a:ext cx="6850800" cy="577499"/>
          </a:xfrm>
          <a:prstGeom prst="rect">
            <a:avLst/>
          </a:prstGeom>
          <a:noFill/>
          <a:ln>
            <a:noFill/>
          </a:ln>
        </p:spPr>
        <p:txBody>
          <a:bodyPr lIns="91389" tIns="91389" rIns="91389" bIns="91389" anchor="t" anchorCtr="0">
            <a:noAutofit/>
          </a:bodyPr>
          <a:lstStyle/>
          <a:p>
            <a:pPr>
              <a:buClr>
                <a:srgbClr val="000000"/>
              </a:buClr>
              <a:buSzPct val="68750"/>
            </a:pPr>
            <a:r>
              <a:rPr lang="en" sz="1600" dirty="0">
                <a:solidFill>
                  <a:srgbClr val="000000"/>
                </a:solidFill>
              </a:rPr>
              <a:t>Classes separate in the deep representations and transfer to many tasks.</a:t>
            </a:r>
            <a:br>
              <a:rPr lang="en" sz="1600" dirty="0">
                <a:solidFill>
                  <a:srgbClr val="000000"/>
                </a:solidFill>
              </a:rPr>
            </a:br>
            <a:r>
              <a:rPr lang="en" sz="1600" dirty="0">
                <a:solidFill>
                  <a:srgbClr val="000000"/>
                </a:solidFill>
              </a:rPr>
              <a:t>[DeCAF] [Zeiler-Fergus]</a:t>
            </a:r>
          </a:p>
          <a:p>
            <a:endParaRPr sz="1600" dirty="0">
              <a:solidFill>
                <a:srgbClr val="000000"/>
              </a:solidFill>
            </a:endParaRPr>
          </a:p>
        </p:txBody>
      </p:sp>
    </p:spTree>
    <p:extLst>
      <p:ext uri="{BB962C8B-B14F-4D97-AF65-F5344CB8AC3E}">
        <p14:creationId xmlns:p14="http://schemas.microsoft.com/office/powerpoint/2010/main" val="2921351562"/>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Shape 332"/>
          <p:cNvSpPr txBox="1"/>
          <p:nvPr/>
        </p:nvSpPr>
        <p:spPr>
          <a:xfrm>
            <a:off x="59902" y="807280"/>
            <a:ext cx="8851200" cy="512099"/>
          </a:xfrm>
          <a:prstGeom prst="rect">
            <a:avLst/>
          </a:prstGeom>
          <a:noFill/>
          <a:ln>
            <a:noFill/>
          </a:ln>
        </p:spPr>
        <p:txBody>
          <a:bodyPr lIns="91389" tIns="91389" rIns="91389" bIns="91389" anchor="t" anchorCtr="0">
            <a:noAutofit/>
          </a:bodyPr>
          <a:lstStyle/>
          <a:p>
            <a:r>
              <a:rPr lang="en" sz="3000" dirty="0">
                <a:solidFill>
                  <a:srgbClr val="000000"/>
                </a:solidFill>
              </a:rPr>
              <a:t>Can be used as a generic feature </a:t>
            </a:r>
          </a:p>
          <a:p>
            <a:r>
              <a:rPr lang="en" dirty="0">
                <a:solidFill>
                  <a:srgbClr val="000000"/>
                </a:solidFill>
              </a:rPr>
              <a:t>(“CNN code” = 4096-D vector before classifier)</a:t>
            </a:r>
          </a:p>
        </p:txBody>
      </p:sp>
      <p:pic>
        <p:nvPicPr>
          <p:cNvPr id="333" name="Shape 333"/>
          <p:cNvPicPr preferRelativeResize="0"/>
          <p:nvPr/>
        </p:nvPicPr>
        <p:blipFill>
          <a:blip r:embed="rId3">
            <a:alphaModFix/>
          </a:blip>
          <a:stretch>
            <a:fillRect/>
          </a:stretch>
        </p:blipFill>
        <p:spPr>
          <a:xfrm>
            <a:off x="-25700" y="1879776"/>
            <a:ext cx="6224198" cy="2420524"/>
          </a:xfrm>
          <a:prstGeom prst="rect">
            <a:avLst/>
          </a:prstGeom>
          <a:noFill/>
          <a:ln>
            <a:noFill/>
          </a:ln>
        </p:spPr>
      </p:pic>
      <p:sp>
        <p:nvSpPr>
          <p:cNvPr id="334" name="Shape 334"/>
          <p:cNvSpPr/>
          <p:nvPr/>
        </p:nvSpPr>
        <p:spPr>
          <a:xfrm>
            <a:off x="-44075" y="1831559"/>
            <a:ext cx="2951700" cy="2756099"/>
          </a:xfrm>
          <a:prstGeom prst="rect">
            <a:avLst/>
          </a:prstGeom>
          <a:solidFill>
            <a:srgbClr val="FFFFFF"/>
          </a:solidFill>
          <a:ln>
            <a:noFill/>
          </a:ln>
        </p:spPr>
        <p:txBody>
          <a:bodyPr lIns="91389" tIns="91389" rIns="91389" bIns="91389" anchor="ctr" anchorCtr="0">
            <a:noAutofit/>
          </a:bodyPr>
          <a:lstStyle/>
          <a:p>
            <a:endParaRPr>
              <a:solidFill>
                <a:srgbClr val="000000"/>
              </a:solidFill>
            </a:endParaRPr>
          </a:p>
        </p:txBody>
      </p:sp>
      <p:cxnSp>
        <p:nvCxnSpPr>
          <p:cNvPr id="335" name="Shape 335"/>
          <p:cNvCxnSpPr/>
          <p:nvPr/>
        </p:nvCxnSpPr>
        <p:spPr>
          <a:xfrm>
            <a:off x="3363976" y="1729125"/>
            <a:ext cx="0" cy="2849400"/>
          </a:xfrm>
          <a:prstGeom prst="straightConnector1">
            <a:avLst/>
          </a:prstGeom>
          <a:noFill/>
          <a:ln w="38100" cap="flat">
            <a:solidFill>
              <a:srgbClr val="FF0000"/>
            </a:solidFill>
            <a:prstDash val="solid"/>
            <a:round/>
            <a:headEnd type="none" w="lg" len="lg"/>
            <a:tailEnd type="none" w="lg" len="lg"/>
          </a:ln>
        </p:spPr>
      </p:cxnSp>
      <p:sp>
        <p:nvSpPr>
          <p:cNvPr id="336" name="Shape 336"/>
          <p:cNvSpPr txBox="1"/>
          <p:nvPr/>
        </p:nvSpPr>
        <p:spPr>
          <a:xfrm>
            <a:off x="1757250" y="4224109"/>
            <a:ext cx="1573500" cy="316499"/>
          </a:xfrm>
          <a:prstGeom prst="rect">
            <a:avLst/>
          </a:prstGeom>
          <a:noFill/>
          <a:ln>
            <a:noFill/>
          </a:ln>
        </p:spPr>
        <p:txBody>
          <a:bodyPr lIns="91389" tIns="91389" rIns="91389" bIns="91389" anchor="t" anchorCtr="0">
            <a:noAutofit/>
          </a:bodyPr>
          <a:lstStyle/>
          <a:p>
            <a:r>
              <a:rPr lang="en">
                <a:solidFill>
                  <a:srgbClr val="000000"/>
                </a:solidFill>
              </a:rPr>
              <a:t>query image</a:t>
            </a:r>
          </a:p>
        </p:txBody>
      </p:sp>
      <p:sp>
        <p:nvSpPr>
          <p:cNvPr id="337" name="Shape 337"/>
          <p:cNvSpPr txBox="1"/>
          <p:nvPr/>
        </p:nvSpPr>
        <p:spPr>
          <a:xfrm>
            <a:off x="3827850" y="4264759"/>
            <a:ext cx="4205400" cy="316499"/>
          </a:xfrm>
          <a:prstGeom prst="rect">
            <a:avLst/>
          </a:prstGeom>
          <a:noFill/>
          <a:ln>
            <a:noFill/>
          </a:ln>
        </p:spPr>
        <p:txBody>
          <a:bodyPr lIns="91389" tIns="91389" rIns="91389" bIns="91389" anchor="t" anchorCtr="0">
            <a:noAutofit/>
          </a:bodyPr>
          <a:lstStyle/>
          <a:p>
            <a:r>
              <a:rPr lang="en">
                <a:solidFill>
                  <a:srgbClr val="000000"/>
                </a:solidFill>
              </a:rPr>
              <a:t>nearest neighbors in the “code” space</a:t>
            </a:r>
          </a:p>
        </p:txBody>
      </p:sp>
    </p:spTree>
    <p:extLst>
      <p:ext uri="{BB962C8B-B14F-4D97-AF65-F5344CB8AC3E}">
        <p14:creationId xmlns:p14="http://schemas.microsoft.com/office/powerpoint/2010/main" val="247596749"/>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Shape 303"/>
          <p:cNvSpPr txBox="1"/>
          <p:nvPr/>
        </p:nvSpPr>
        <p:spPr>
          <a:xfrm>
            <a:off x="178588" y="159583"/>
            <a:ext cx="8136599" cy="611399"/>
          </a:xfrm>
          <a:prstGeom prst="rect">
            <a:avLst/>
          </a:prstGeom>
          <a:noFill/>
          <a:ln>
            <a:noFill/>
          </a:ln>
        </p:spPr>
        <p:txBody>
          <a:bodyPr lIns="91389" tIns="91389" rIns="91389" bIns="91389" anchor="t" anchorCtr="0">
            <a:noAutofit/>
          </a:bodyPr>
          <a:lstStyle/>
          <a:p>
            <a:r>
              <a:rPr lang="en" sz="2400" kern="0" dirty="0">
                <a:solidFill>
                  <a:schemeClr val="bg1"/>
                </a:solidFill>
                <a:latin typeface="Arial"/>
                <a:cs typeface="Arial"/>
                <a:sym typeface="Arial"/>
                <a:rtl val="0"/>
              </a:rPr>
              <a:t>Transfer Learning with CNNs</a:t>
            </a:r>
          </a:p>
        </p:txBody>
      </p:sp>
      <p:pic>
        <p:nvPicPr>
          <p:cNvPr id="6" name="Shape 312"/>
          <p:cNvPicPr preferRelativeResize="0"/>
          <p:nvPr/>
        </p:nvPicPr>
        <p:blipFill>
          <a:blip r:embed="rId3">
            <a:alphaModFix/>
          </a:blip>
          <a:stretch>
            <a:fillRect/>
          </a:stretch>
        </p:blipFill>
        <p:spPr>
          <a:xfrm>
            <a:off x="146827" y="920337"/>
            <a:ext cx="1269627" cy="5315093"/>
          </a:xfrm>
          <a:prstGeom prst="rect">
            <a:avLst/>
          </a:prstGeom>
          <a:noFill/>
          <a:ln>
            <a:noFill/>
          </a:ln>
        </p:spPr>
      </p:pic>
      <p:sp>
        <p:nvSpPr>
          <p:cNvPr id="7" name="Shape 313"/>
          <p:cNvSpPr txBox="1"/>
          <p:nvPr/>
        </p:nvSpPr>
        <p:spPr>
          <a:xfrm>
            <a:off x="1263314" y="1083335"/>
            <a:ext cx="1096525" cy="1173481"/>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1. Train on </a:t>
            </a:r>
          </a:p>
          <a:p>
            <a:r>
              <a:rPr lang="en" sz="1600" kern="0" dirty="0">
                <a:solidFill>
                  <a:srgbClr val="000000"/>
                </a:solidFill>
                <a:latin typeface="Arial"/>
                <a:cs typeface="Arial"/>
                <a:sym typeface="Arial"/>
                <a:rtl val="0"/>
              </a:rPr>
              <a:t>Imagenet</a:t>
            </a:r>
          </a:p>
        </p:txBody>
      </p:sp>
    </p:spTree>
    <p:extLst>
      <p:ext uri="{BB962C8B-B14F-4D97-AF65-F5344CB8AC3E}">
        <p14:creationId xmlns:p14="http://schemas.microsoft.com/office/powerpoint/2010/main" val="2315964023"/>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4"/>
          <p:cNvSpPr txBox="1"/>
          <p:nvPr/>
        </p:nvSpPr>
        <p:spPr>
          <a:xfrm>
            <a:off x="342900" y="156298"/>
            <a:ext cx="7317775"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Ensemble Learning</a:t>
            </a:r>
            <a:endParaRPr lang="en" sz="3200" dirty="0">
              <a:solidFill>
                <a:schemeClr val="bg1"/>
              </a:solidFill>
            </a:endParaRPr>
          </a:p>
        </p:txBody>
      </p:sp>
      <p:sp>
        <p:nvSpPr>
          <p:cNvPr id="23" name="Shape 555"/>
          <p:cNvSpPr txBox="1"/>
          <p:nvPr/>
        </p:nvSpPr>
        <p:spPr>
          <a:xfrm>
            <a:off x="342900" y="1143000"/>
            <a:ext cx="8686800" cy="5153025"/>
          </a:xfrm>
          <a:prstGeom prst="rect">
            <a:avLst/>
          </a:prstGeom>
          <a:noFill/>
          <a:ln>
            <a:noFill/>
          </a:ln>
        </p:spPr>
        <p:txBody>
          <a:bodyPr lIns="91425" tIns="91425" rIns="91425" bIns="91425" anchor="t" anchorCtr="0">
            <a:noAutofit/>
          </a:bodyPr>
          <a:lstStyle/>
          <a:p>
            <a:r>
              <a:rPr lang="en-US" sz="2400" dirty="0" smtClean="0"/>
              <a:t>Ensemble: A model built from many simpler models.</a:t>
            </a:r>
          </a:p>
          <a:p>
            <a:r>
              <a:rPr lang="en-US" sz="2400" dirty="0" smtClean="0"/>
              <a:t>Two main methods:</a:t>
            </a:r>
            <a:endParaRPr lang="en-US" sz="2400" dirty="0"/>
          </a:p>
          <a:p>
            <a:pPr marL="457200" indent="-457200">
              <a:buFont typeface="Arial" panose="020B0604020202020204" pitchFamily="34" charset="0"/>
              <a:buChar char="•"/>
            </a:pPr>
            <a:r>
              <a:rPr lang="en-US" sz="2400" dirty="0" smtClean="0"/>
              <a:t>Bagging:</a:t>
            </a:r>
          </a:p>
          <a:p>
            <a:endParaRPr lang="en-US" sz="2400" dirty="0"/>
          </a:p>
          <a:p>
            <a:endParaRPr lang="en-US" sz="2400" dirty="0" smtClean="0"/>
          </a:p>
          <a:p>
            <a:endParaRPr lang="en-US" sz="2400" dirty="0"/>
          </a:p>
          <a:p>
            <a:endParaRPr lang="en-US" sz="2400" dirty="0" smtClean="0"/>
          </a:p>
          <a:p>
            <a:pPr marL="457200" indent="-457200">
              <a:buFont typeface="Arial" panose="020B0604020202020204" pitchFamily="34" charset="0"/>
              <a:buChar char="•"/>
            </a:pPr>
            <a:r>
              <a:rPr lang="en-US" sz="2400" dirty="0" smtClean="0"/>
              <a:t>Boosting:</a:t>
            </a:r>
            <a:endParaRPr sz="2400" dirty="0"/>
          </a:p>
        </p:txBody>
      </p:sp>
    </p:spTree>
    <p:extLst>
      <p:ext uri="{BB962C8B-B14F-4D97-AF65-F5344CB8AC3E}">
        <p14:creationId xmlns:p14="http://schemas.microsoft.com/office/powerpoint/2010/main" val="30969474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146827" y="920337"/>
            <a:ext cx="1269627" cy="5315093"/>
          </a:xfrm>
          <a:prstGeom prst="rect">
            <a:avLst/>
          </a:prstGeom>
          <a:noFill/>
          <a:ln>
            <a:noFill/>
          </a:ln>
        </p:spPr>
      </p:pic>
      <p:sp>
        <p:nvSpPr>
          <p:cNvPr id="313" name="Shape 313"/>
          <p:cNvSpPr txBox="1"/>
          <p:nvPr/>
        </p:nvSpPr>
        <p:spPr>
          <a:xfrm>
            <a:off x="1263314" y="1083335"/>
            <a:ext cx="1096525" cy="1173481"/>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1. Train on </a:t>
            </a:r>
          </a:p>
          <a:p>
            <a:r>
              <a:rPr lang="en" sz="1600" kern="0" dirty="0">
                <a:solidFill>
                  <a:srgbClr val="000000"/>
                </a:solidFill>
                <a:latin typeface="Arial"/>
                <a:cs typeface="Arial"/>
                <a:sym typeface="Arial"/>
                <a:rtl val="0"/>
              </a:rPr>
              <a:t>Imagenet</a:t>
            </a:r>
          </a:p>
        </p:txBody>
      </p:sp>
      <p:sp>
        <p:nvSpPr>
          <p:cNvPr id="315" name="Shape 315"/>
          <p:cNvSpPr txBox="1"/>
          <p:nvPr/>
        </p:nvSpPr>
        <p:spPr>
          <a:xfrm>
            <a:off x="3493963" y="1643675"/>
            <a:ext cx="1988699" cy="357000"/>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2. If </a:t>
            </a:r>
            <a:r>
              <a:rPr lang="en" sz="1600" b="1" kern="0" dirty="0">
                <a:solidFill>
                  <a:srgbClr val="000000"/>
                </a:solidFill>
                <a:latin typeface="Arial"/>
                <a:cs typeface="Arial"/>
                <a:sym typeface="Arial"/>
                <a:rtl val="0"/>
              </a:rPr>
              <a:t>small</a:t>
            </a:r>
            <a:r>
              <a:rPr lang="en" sz="1600" kern="0" dirty="0">
                <a:solidFill>
                  <a:srgbClr val="000000"/>
                </a:solidFill>
                <a:latin typeface="Arial"/>
                <a:cs typeface="Arial"/>
                <a:sym typeface="Arial"/>
                <a:rtl val="0"/>
              </a:rPr>
              <a:t> dataset: fix all weights (treat CNN as fixed feature extractor), retrain only the classifier</a:t>
            </a:r>
          </a:p>
          <a:p>
            <a:endParaRPr sz="1600" kern="0" dirty="0">
              <a:solidFill>
                <a:srgbClr val="000000"/>
              </a:solidFill>
              <a:latin typeface="Arial"/>
              <a:cs typeface="Arial"/>
              <a:sym typeface="Arial"/>
              <a:rtl val="0"/>
            </a:endParaRPr>
          </a:p>
          <a:p>
            <a:r>
              <a:rPr lang="en" sz="1600" kern="0" dirty="0">
                <a:solidFill>
                  <a:srgbClr val="FF0000"/>
                </a:solidFill>
                <a:latin typeface="Arial"/>
                <a:cs typeface="Arial"/>
                <a:sym typeface="Arial"/>
                <a:rtl val="0"/>
              </a:rPr>
              <a:t>i.e. swap the Softmax layer at the end</a:t>
            </a:r>
          </a:p>
        </p:txBody>
      </p:sp>
      <p:cxnSp>
        <p:nvCxnSpPr>
          <p:cNvPr id="317" name="Shape 317"/>
          <p:cNvCxnSpPr>
            <a:endCxn id="316" idx="3"/>
          </p:cNvCxnSpPr>
          <p:nvPr/>
        </p:nvCxnSpPr>
        <p:spPr>
          <a:xfrm flipH="1">
            <a:off x="3671052" y="3577883"/>
            <a:ext cx="656192" cy="2393283"/>
          </a:xfrm>
          <a:prstGeom prst="straightConnector1">
            <a:avLst/>
          </a:prstGeom>
          <a:noFill/>
          <a:ln w="19050" cap="flat">
            <a:solidFill>
              <a:srgbClr val="FF0000"/>
            </a:solidFill>
            <a:prstDash val="solid"/>
            <a:round/>
            <a:headEnd type="none" w="lg" len="lg"/>
            <a:tailEnd type="triangle" w="lg" len="lg"/>
          </a:ln>
        </p:spPr>
      </p:cxnSp>
      <p:grpSp>
        <p:nvGrpSpPr>
          <p:cNvPr id="4" name="组合 3"/>
          <p:cNvGrpSpPr/>
          <p:nvPr/>
        </p:nvGrpSpPr>
        <p:grpSpPr>
          <a:xfrm>
            <a:off x="1235986" y="920336"/>
            <a:ext cx="2435066" cy="5315093"/>
            <a:chOff x="1966547" y="1643654"/>
            <a:chExt cx="1527378" cy="3590146"/>
          </a:xfrm>
        </p:grpSpPr>
        <p:pic>
          <p:nvPicPr>
            <p:cNvPr id="314" name="Shape 314"/>
            <p:cNvPicPr preferRelativeResize="0"/>
            <p:nvPr/>
          </p:nvPicPr>
          <p:blipFill>
            <a:blip r:embed="rId3">
              <a:alphaModFix/>
            </a:blip>
            <a:stretch>
              <a:fillRect/>
            </a:stretch>
          </p:blipFill>
          <p:spPr>
            <a:xfrm>
              <a:off x="2679337" y="1643654"/>
              <a:ext cx="695649" cy="3570675"/>
            </a:xfrm>
            <a:prstGeom prst="rect">
              <a:avLst/>
            </a:prstGeom>
            <a:noFill/>
            <a:ln>
              <a:noFill/>
            </a:ln>
          </p:spPr>
        </p:pic>
        <p:sp>
          <p:nvSpPr>
            <p:cNvPr id="316" name="Shape 316"/>
            <p:cNvSpPr/>
            <p:nvPr/>
          </p:nvSpPr>
          <p:spPr>
            <a:xfrm>
              <a:off x="2608926" y="4876800"/>
              <a:ext cx="884999" cy="357000"/>
            </a:xfrm>
            <a:prstGeom prst="rect">
              <a:avLst/>
            </a:prstGeom>
            <a:noFill/>
            <a:ln w="19050" cap="flat">
              <a:solidFill>
                <a:srgbClr val="FF0000"/>
              </a:solidFill>
              <a:prstDash val="solid"/>
              <a:round/>
              <a:headEnd type="none" w="med" len="med"/>
              <a:tailEnd type="none" w="med" len="med"/>
            </a:ln>
          </p:spPr>
          <p:txBody>
            <a:bodyPr lIns="91389" tIns="91389" rIns="91389" bIns="91389" anchor="ctr" anchorCtr="0">
              <a:noAutofit/>
            </a:bodyPr>
            <a:lstStyle/>
            <a:p>
              <a:endParaRPr sz="1400" kern="0">
                <a:solidFill>
                  <a:srgbClr val="000000"/>
                </a:solidFill>
                <a:latin typeface="Arial"/>
                <a:cs typeface="Arial"/>
                <a:sym typeface="Arial"/>
                <a:rtl val="0"/>
              </a:endParaRPr>
            </a:p>
          </p:txBody>
        </p:sp>
        <p:sp>
          <p:nvSpPr>
            <p:cNvPr id="2" name="左大括号 1"/>
            <p:cNvSpPr/>
            <p:nvPr/>
          </p:nvSpPr>
          <p:spPr>
            <a:xfrm>
              <a:off x="2267745" y="1916833"/>
              <a:ext cx="411592" cy="2880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dirty="0"/>
            </a:p>
          </p:txBody>
        </p:sp>
        <p:sp>
          <p:nvSpPr>
            <p:cNvPr id="3" name="矩形 2"/>
            <p:cNvSpPr/>
            <p:nvPr/>
          </p:nvSpPr>
          <p:spPr>
            <a:xfrm>
              <a:off x="1966547" y="3167381"/>
              <a:ext cx="473779" cy="228681"/>
            </a:xfrm>
            <a:prstGeom prst="rect">
              <a:avLst/>
            </a:prstGeom>
          </p:spPr>
          <p:txBody>
            <a:bodyPr wrap="none">
              <a:spAutoFit/>
            </a:bodyPr>
            <a:lstStyle/>
            <a:p>
              <a:pPr algn="ctr"/>
              <a:r>
                <a:rPr lang="en-US" altLang="zh-CN" sz="1600" dirty="0"/>
                <a:t>freeze</a:t>
              </a:r>
              <a:endParaRPr lang="zh-CN" altLang="en-US" sz="1600" dirty="0"/>
            </a:p>
          </p:txBody>
        </p:sp>
      </p:grpSp>
      <p:sp>
        <p:nvSpPr>
          <p:cNvPr id="13" name="Shape 303"/>
          <p:cNvSpPr txBox="1"/>
          <p:nvPr/>
        </p:nvSpPr>
        <p:spPr>
          <a:xfrm>
            <a:off x="178588" y="159583"/>
            <a:ext cx="8136599" cy="611399"/>
          </a:xfrm>
          <a:prstGeom prst="rect">
            <a:avLst/>
          </a:prstGeom>
          <a:noFill/>
          <a:ln>
            <a:noFill/>
          </a:ln>
        </p:spPr>
        <p:txBody>
          <a:bodyPr lIns="91389" tIns="91389" rIns="91389" bIns="91389" anchor="t" anchorCtr="0">
            <a:noAutofit/>
          </a:bodyPr>
          <a:lstStyle/>
          <a:p>
            <a:r>
              <a:rPr lang="en" sz="2400" kern="0" dirty="0">
                <a:solidFill>
                  <a:schemeClr val="bg1"/>
                </a:solidFill>
                <a:latin typeface="Arial"/>
                <a:cs typeface="Arial"/>
                <a:sym typeface="Arial"/>
                <a:rtl val="0"/>
              </a:rPr>
              <a:t>Transfer Learning with CNNs</a:t>
            </a:r>
          </a:p>
        </p:txBody>
      </p:sp>
      <p:sp>
        <p:nvSpPr>
          <p:cNvPr id="7" name="文本框 6"/>
          <p:cNvSpPr txBox="1"/>
          <p:nvPr/>
        </p:nvSpPr>
        <p:spPr>
          <a:xfrm>
            <a:off x="3769572" y="5618054"/>
            <a:ext cx="736099" cy="369332"/>
          </a:xfrm>
          <a:prstGeom prst="rect">
            <a:avLst/>
          </a:prstGeom>
          <a:noFill/>
        </p:spPr>
        <p:txBody>
          <a:bodyPr wrap="none" rtlCol="0">
            <a:spAutoFit/>
          </a:bodyPr>
          <a:lstStyle/>
          <a:p>
            <a:r>
              <a:rPr lang="en-US" altLang="zh-CN" dirty="0" smtClean="0"/>
              <a:t>FC-C</a:t>
            </a:r>
            <a:endParaRPr lang="zh-CN" altLang="en-US" dirty="0"/>
          </a:p>
        </p:txBody>
      </p:sp>
    </p:spTree>
    <p:extLst>
      <p:ext uri="{BB962C8B-B14F-4D97-AF65-F5344CB8AC3E}">
        <p14:creationId xmlns:p14="http://schemas.microsoft.com/office/powerpoint/2010/main" val="2028938448"/>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31" name="Shape 331"/>
          <p:cNvSpPr txBox="1"/>
          <p:nvPr/>
        </p:nvSpPr>
        <p:spPr>
          <a:xfrm>
            <a:off x="6535725" y="1617375"/>
            <a:ext cx="2395800" cy="357000"/>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3. If you have medium sized </a:t>
            </a:r>
            <a:r>
              <a:rPr lang="en" sz="1600" kern="0" dirty="0" smtClean="0">
                <a:solidFill>
                  <a:srgbClr val="000000"/>
                </a:solidFill>
                <a:latin typeface="Arial"/>
                <a:cs typeface="Arial"/>
                <a:sym typeface="Arial"/>
                <a:rtl val="0"/>
              </a:rPr>
              <a:t>dataset(very similar), </a:t>
            </a:r>
            <a:r>
              <a:rPr lang="en" sz="1600" b="1" kern="0" dirty="0">
                <a:solidFill>
                  <a:srgbClr val="000000"/>
                </a:solidFill>
                <a:latin typeface="Arial"/>
                <a:cs typeface="Arial"/>
                <a:sym typeface="Arial"/>
                <a:rtl val="0"/>
              </a:rPr>
              <a:t>“finetune”</a:t>
            </a:r>
            <a:r>
              <a:rPr lang="en" sz="1600" kern="0" dirty="0">
                <a:solidFill>
                  <a:srgbClr val="000000"/>
                </a:solidFill>
                <a:latin typeface="Arial"/>
                <a:cs typeface="Arial"/>
                <a:sym typeface="Arial"/>
                <a:rtl val="0"/>
              </a:rPr>
              <a:t> instead: use the old weights as initialization, train the full network or only some of the higher layers</a:t>
            </a:r>
          </a:p>
          <a:p>
            <a:endParaRPr sz="1600" kern="0" dirty="0">
              <a:solidFill>
                <a:srgbClr val="FF0000"/>
              </a:solidFill>
              <a:latin typeface="Arial"/>
              <a:cs typeface="Arial"/>
              <a:sym typeface="Arial"/>
              <a:rtl val="0"/>
            </a:endParaRPr>
          </a:p>
          <a:p>
            <a:r>
              <a:rPr lang="en" sz="1600" kern="0" dirty="0">
                <a:solidFill>
                  <a:srgbClr val="FF0000"/>
                </a:solidFill>
                <a:latin typeface="Arial"/>
                <a:cs typeface="Arial"/>
                <a:sym typeface="Arial"/>
                <a:rtl val="0"/>
              </a:rPr>
              <a:t>retrain bigger portion of the network, or even all of it.</a:t>
            </a:r>
          </a:p>
        </p:txBody>
      </p:sp>
      <p:grpSp>
        <p:nvGrpSpPr>
          <p:cNvPr id="2" name="组合 1"/>
          <p:cNvGrpSpPr/>
          <p:nvPr/>
        </p:nvGrpSpPr>
        <p:grpSpPr>
          <a:xfrm>
            <a:off x="5209248" y="920337"/>
            <a:ext cx="1516099" cy="5359940"/>
            <a:chOff x="5650711" y="1651619"/>
            <a:chExt cx="884999" cy="3590031"/>
          </a:xfrm>
        </p:grpSpPr>
        <p:pic>
          <p:nvPicPr>
            <p:cNvPr id="330" name="Shape 330"/>
            <p:cNvPicPr preferRelativeResize="0"/>
            <p:nvPr/>
          </p:nvPicPr>
          <p:blipFill>
            <a:blip r:embed="rId3">
              <a:alphaModFix/>
            </a:blip>
            <a:stretch>
              <a:fillRect/>
            </a:stretch>
          </p:blipFill>
          <p:spPr>
            <a:xfrm>
              <a:off x="5721113" y="1651619"/>
              <a:ext cx="695649" cy="3570675"/>
            </a:xfrm>
            <a:prstGeom prst="rect">
              <a:avLst/>
            </a:prstGeom>
            <a:noFill/>
            <a:ln>
              <a:noFill/>
            </a:ln>
          </p:spPr>
        </p:pic>
        <p:sp>
          <p:nvSpPr>
            <p:cNvPr id="332" name="Shape 332"/>
            <p:cNvSpPr/>
            <p:nvPr/>
          </p:nvSpPr>
          <p:spPr>
            <a:xfrm>
              <a:off x="5650711" y="4573094"/>
              <a:ext cx="884999" cy="668556"/>
            </a:xfrm>
            <a:prstGeom prst="rect">
              <a:avLst/>
            </a:prstGeom>
            <a:noFill/>
            <a:ln w="19050" cap="flat">
              <a:solidFill>
                <a:srgbClr val="FF0000"/>
              </a:solidFill>
              <a:prstDash val="solid"/>
              <a:round/>
              <a:headEnd type="none" w="med" len="med"/>
              <a:tailEnd type="none" w="med" len="med"/>
            </a:ln>
          </p:spPr>
          <p:txBody>
            <a:bodyPr lIns="91389" tIns="91389" rIns="91389" bIns="91389" anchor="ctr" anchorCtr="0">
              <a:noAutofit/>
            </a:bodyPr>
            <a:lstStyle/>
            <a:p>
              <a:endParaRPr sz="1400" kern="0">
                <a:solidFill>
                  <a:srgbClr val="000000"/>
                </a:solidFill>
                <a:latin typeface="Arial"/>
                <a:cs typeface="Arial"/>
                <a:sym typeface="Arial"/>
                <a:rtl val="0"/>
              </a:endParaRPr>
            </a:p>
          </p:txBody>
        </p:sp>
      </p:grpSp>
      <p:cxnSp>
        <p:nvCxnSpPr>
          <p:cNvPr id="333" name="Shape 333"/>
          <p:cNvCxnSpPr>
            <a:endCxn id="332" idx="3"/>
          </p:cNvCxnSpPr>
          <p:nvPr/>
        </p:nvCxnSpPr>
        <p:spPr>
          <a:xfrm flipH="1">
            <a:off x="6725347" y="4149333"/>
            <a:ext cx="1328630" cy="1631865"/>
          </a:xfrm>
          <a:prstGeom prst="straightConnector1">
            <a:avLst/>
          </a:prstGeom>
          <a:noFill/>
          <a:ln w="19050" cap="flat">
            <a:solidFill>
              <a:srgbClr val="FF0000"/>
            </a:solidFill>
            <a:prstDash val="solid"/>
            <a:round/>
            <a:headEnd type="none" w="lg" len="lg"/>
            <a:tailEnd type="triangle" w="lg" len="lg"/>
          </a:ln>
        </p:spPr>
      </p:cxnSp>
      <p:sp>
        <p:nvSpPr>
          <p:cNvPr id="13" name="Shape 303"/>
          <p:cNvSpPr txBox="1"/>
          <p:nvPr/>
        </p:nvSpPr>
        <p:spPr>
          <a:xfrm>
            <a:off x="178588" y="159583"/>
            <a:ext cx="8136599" cy="611399"/>
          </a:xfrm>
          <a:prstGeom prst="rect">
            <a:avLst/>
          </a:prstGeom>
          <a:noFill/>
          <a:ln>
            <a:noFill/>
          </a:ln>
        </p:spPr>
        <p:txBody>
          <a:bodyPr lIns="91389" tIns="91389" rIns="91389" bIns="91389" anchor="t" anchorCtr="0">
            <a:noAutofit/>
          </a:bodyPr>
          <a:lstStyle/>
          <a:p>
            <a:r>
              <a:rPr lang="en" sz="2400" kern="0" dirty="0">
                <a:solidFill>
                  <a:schemeClr val="bg1"/>
                </a:solidFill>
                <a:latin typeface="Arial"/>
                <a:cs typeface="Arial"/>
                <a:sym typeface="Arial"/>
                <a:rtl val="0"/>
              </a:rPr>
              <a:t>Transfer Learning with CNNs</a:t>
            </a:r>
          </a:p>
        </p:txBody>
      </p:sp>
      <p:pic>
        <p:nvPicPr>
          <p:cNvPr id="14" name="Shape 312"/>
          <p:cNvPicPr preferRelativeResize="0"/>
          <p:nvPr/>
        </p:nvPicPr>
        <p:blipFill>
          <a:blip r:embed="rId3">
            <a:alphaModFix/>
          </a:blip>
          <a:stretch>
            <a:fillRect/>
          </a:stretch>
        </p:blipFill>
        <p:spPr>
          <a:xfrm>
            <a:off x="146827" y="920337"/>
            <a:ext cx="1269627" cy="5315093"/>
          </a:xfrm>
          <a:prstGeom prst="rect">
            <a:avLst/>
          </a:prstGeom>
          <a:noFill/>
          <a:ln>
            <a:noFill/>
          </a:ln>
        </p:spPr>
      </p:pic>
      <p:sp>
        <p:nvSpPr>
          <p:cNvPr id="15" name="Shape 313"/>
          <p:cNvSpPr txBox="1"/>
          <p:nvPr/>
        </p:nvSpPr>
        <p:spPr>
          <a:xfrm>
            <a:off x="1263314" y="1083335"/>
            <a:ext cx="1096525" cy="1173481"/>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1. Train on </a:t>
            </a:r>
          </a:p>
          <a:p>
            <a:r>
              <a:rPr lang="en" sz="1600" kern="0" dirty="0">
                <a:solidFill>
                  <a:srgbClr val="000000"/>
                </a:solidFill>
                <a:latin typeface="Arial"/>
                <a:cs typeface="Arial"/>
                <a:sym typeface="Arial"/>
                <a:rtl val="0"/>
              </a:rPr>
              <a:t>Imagenet</a:t>
            </a:r>
          </a:p>
        </p:txBody>
      </p:sp>
      <p:sp>
        <p:nvSpPr>
          <p:cNvPr id="16" name="Shape 315"/>
          <p:cNvSpPr txBox="1"/>
          <p:nvPr/>
        </p:nvSpPr>
        <p:spPr>
          <a:xfrm>
            <a:off x="3493963" y="1643675"/>
            <a:ext cx="1988699" cy="357000"/>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2. If </a:t>
            </a:r>
            <a:r>
              <a:rPr lang="en" sz="1600" b="1" kern="0" dirty="0">
                <a:solidFill>
                  <a:srgbClr val="000000"/>
                </a:solidFill>
                <a:latin typeface="Arial"/>
                <a:cs typeface="Arial"/>
                <a:sym typeface="Arial"/>
                <a:rtl val="0"/>
              </a:rPr>
              <a:t>small</a:t>
            </a:r>
            <a:r>
              <a:rPr lang="en" sz="1600" kern="0" dirty="0">
                <a:solidFill>
                  <a:srgbClr val="000000"/>
                </a:solidFill>
                <a:latin typeface="Arial"/>
                <a:cs typeface="Arial"/>
                <a:sym typeface="Arial"/>
                <a:rtl val="0"/>
              </a:rPr>
              <a:t> dataset: fix all weights (treat CNN as fixed feature extractor), retrain only the classifier</a:t>
            </a:r>
          </a:p>
          <a:p>
            <a:endParaRPr sz="1600" kern="0" dirty="0">
              <a:solidFill>
                <a:srgbClr val="000000"/>
              </a:solidFill>
              <a:latin typeface="Arial"/>
              <a:cs typeface="Arial"/>
              <a:sym typeface="Arial"/>
              <a:rtl val="0"/>
            </a:endParaRPr>
          </a:p>
          <a:p>
            <a:r>
              <a:rPr lang="en" sz="1600" kern="0" dirty="0">
                <a:solidFill>
                  <a:srgbClr val="FF0000"/>
                </a:solidFill>
                <a:latin typeface="Arial"/>
                <a:cs typeface="Arial"/>
                <a:sym typeface="Arial"/>
                <a:rtl val="0"/>
              </a:rPr>
              <a:t>i.e. swap the Softmax layer at the end</a:t>
            </a:r>
          </a:p>
        </p:txBody>
      </p:sp>
      <p:cxnSp>
        <p:nvCxnSpPr>
          <p:cNvPr id="17" name="Shape 317"/>
          <p:cNvCxnSpPr>
            <a:endCxn id="20" idx="3"/>
          </p:cNvCxnSpPr>
          <p:nvPr/>
        </p:nvCxnSpPr>
        <p:spPr>
          <a:xfrm flipH="1">
            <a:off x="3671052" y="3577883"/>
            <a:ext cx="656192" cy="2393283"/>
          </a:xfrm>
          <a:prstGeom prst="straightConnector1">
            <a:avLst/>
          </a:prstGeom>
          <a:noFill/>
          <a:ln w="19050" cap="flat">
            <a:solidFill>
              <a:srgbClr val="FF0000"/>
            </a:solidFill>
            <a:prstDash val="solid"/>
            <a:round/>
            <a:headEnd type="none" w="lg" len="lg"/>
            <a:tailEnd type="triangle" w="lg" len="lg"/>
          </a:ln>
        </p:spPr>
      </p:cxnSp>
      <p:grpSp>
        <p:nvGrpSpPr>
          <p:cNvPr id="18" name="组合 17"/>
          <p:cNvGrpSpPr/>
          <p:nvPr/>
        </p:nvGrpSpPr>
        <p:grpSpPr>
          <a:xfrm>
            <a:off x="1272856" y="920336"/>
            <a:ext cx="2398197" cy="5315093"/>
            <a:chOff x="1989673" y="1643654"/>
            <a:chExt cx="1504252" cy="3590146"/>
          </a:xfrm>
        </p:grpSpPr>
        <p:pic>
          <p:nvPicPr>
            <p:cNvPr id="19" name="Shape 314"/>
            <p:cNvPicPr preferRelativeResize="0"/>
            <p:nvPr/>
          </p:nvPicPr>
          <p:blipFill>
            <a:blip r:embed="rId3">
              <a:alphaModFix/>
            </a:blip>
            <a:stretch>
              <a:fillRect/>
            </a:stretch>
          </p:blipFill>
          <p:spPr>
            <a:xfrm>
              <a:off x="2679337" y="1643654"/>
              <a:ext cx="695649" cy="3570675"/>
            </a:xfrm>
            <a:prstGeom prst="rect">
              <a:avLst/>
            </a:prstGeom>
            <a:noFill/>
            <a:ln>
              <a:noFill/>
            </a:ln>
          </p:spPr>
        </p:pic>
        <p:sp>
          <p:nvSpPr>
            <p:cNvPr id="20" name="Shape 316"/>
            <p:cNvSpPr/>
            <p:nvPr/>
          </p:nvSpPr>
          <p:spPr>
            <a:xfrm>
              <a:off x="2608926" y="4876800"/>
              <a:ext cx="884999" cy="357000"/>
            </a:xfrm>
            <a:prstGeom prst="rect">
              <a:avLst/>
            </a:prstGeom>
            <a:noFill/>
            <a:ln w="19050" cap="flat">
              <a:solidFill>
                <a:srgbClr val="FF0000"/>
              </a:solidFill>
              <a:prstDash val="solid"/>
              <a:round/>
              <a:headEnd type="none" w="med" len="med"/>
              <a:tailEnd type="none" w="med" len="med"/>
            </a:ln>
          </p:spPr>
          <p:txBody>
            <a:bodyPr lIns="91389" tIns="91389" rIns="91389" bIns="91389" anchor="ctr" anchorCtr="0">
              <a:noAutofit/>
            </a:bodyPr>
            <a:lstStyle/>
            <a:p>
              <a:endParaRPr sz="1400" kern="0">
                <a:solidFill>
                  <a:srgbClr val="000000"/>
                </a:solidFill>
                <a:latin typeface="Arial"/>
                <a:cs typeface="Arial"/>
                <a:sym typeface="Arial"/>
                <a:rtl val="0"/>
              </a:endParaRPr>
            </a:p>
          </p:txBody>
        </p:sp>
        <p:sp>
          <p:nvSpPr>
            <p:cNvPr id="21" name="左大括号 20"/>
            <p:cNvSpPr/>
            <p:nvPr/>
          </p:nvSpPr>
          <p:spPr>
            <a:xfrm>
              <a:off x="2267745" y="1916833"/>
              <a:ext cx="411592" cy="2880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dirty="0"/>
            </a:p>
          </p:txBody>
        </p:sp>
        <p:sp>
          <p:nvSpPr>
            <p:cNvPr id="22" name="矩形 21"/>
            <p:cNvSpPr/>
            <p:nvPr/>
          </p:nvSpPr>
          <p:spPr>
            <a:xfrm>
              <a:off x="1989673" y="3095383"/>
              <a:ext cx="427527" cy="207892"/>
            </a:xfrm>
            <a:prstGeom prst="rect">
              <a:avLst/>
            </a:prstGeom>
          </p:spPr>
          <p:txBody>
            <a:bodyPr wrap="none">
              <a:spAutoFit/>
            </a:bodyPr>
            <a:lstStyle/>
            <a:p>
              <a:pPr algn="ctr"/>
              <a:r>
                <a:rPr lang="en-US" altLang="zh-CN" sz="1400" dirty="0"/>
                <a:t>freeze</a:t>
              </a:r>
              <a:endParaRPr lang="zh-CN" altLang="en-US" sz="1400" dirty="0"/>
            </a:p>
          </p:txBody>
        </p:sp>
      </p:grpSp>
    </p:spTree>
    <p:extLst>
      <p:ext uri="{BB962C8B-B14F-4D97-AF65-F5344CB8AC3E}">
        <p14:creationId xmlns:p14="http://schemas.microsoft.com/office/powerpoint/2010/main" val="427455336"/>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7" name="Shape 347"/>
          <p:cNvSpPr txBox="1"/>
          <p:nvPr/>
        </p:nvSpPr>
        <p:spPr>
          <a:xfrm>
            <a:off x="6654675" y="1629881"/>
            <a:ext cx="2395800" cy="357000"/>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3. If you have medium sized </a:t>
            </a:r>
            <a:r>
              <a:rPr lang="en" sz="1600" kern="0" dirty="0" smtClean="0">
                <a:solidFill>
                  <a:srgbClr val="000000"/>
                </a:solidFill>
                <a:latin typeface="Arial"/>
                <a:cs typeface="Arial"/>
                <a:sym typeface="Arial"/>
                <a:rtl val="0"/>
              </a:rPr>
              <a:t>dataset(very differ</a:t>
            </a:r>
            <a:r>
              <a:rPr lang="en-US" sz="1600" kern="0" dirty="0" smtClean="0">
                <a:solidFill>
                  <a:srgbClr val="000000"/>
                </a:solidFill>
                <a:latin typeface="Arial"/>
                <a:cs typeface="Arial"/>
                <a:sym typeface="Arial"/>
                <a:rtl val="0"/>
              </a:rPr>
              <a:t>e</a:t>
            </a:r>
            <a:r>
              <a:rPr lang="en" sz="1600" kern="0" dirty="0" smtClean="0">
                <a:solidFill>
                  <a:srgbClr val="000000"/>
                </a:solidFill>
                <a:latin typeface="Arial"/>
                <a:cs typeface="Arial"/>
                <a:sym typeface="Arial"/>
                <a:rtl val="0"/>
              </a:rPr>
              <a:t>nt), </a:t>
            </a:r>
            <a:r>
              <a:rPr lang="en" sz="1600" b="1" kern="0" dirty="0">
                <a:solidFill>
                  <a:srgbClr val="000000"/>
                </a:solidFill>
                <a:latin typeface="Arial"/>
                <a:cs typeface="Arial"/>
                <a:sym typeface="Arial"/>
                <a:rtl val="0"/>
              </a:rPr>
              <a:t>“finetune”</a:t>
            </a:r>
            <a:r>
              <a:rPr lang="en" sz="1600" kern="0" dirty="0">
                <a:solidFill>
                  <a:srgbClr val="000000"/>
                </a:solidFill>
                <a:latin typeface="Arial"/>
                <a:cs typeface="Arial"/>
                <a:sym typeface="Arial"/>
                <a:rtl val="0"/>
              </a:rPr>
              <a:t> instead: use the old weights as initialization, train the full network or only some of the higher layers</a:t>
            </a:r>
          </a:p>
          <a:p>
            <a:endParaRPr sz="1600" kern="0" dirty="0">
              <a:solidFill>
                <a:srgbClr val="FF0000"/>
              </a:solidFill>
              <a:latin typeface="Arial"/>
              <a:cs typeface="Arial"/>
              <a:sym typeface="Arial"/>
              <a:rtl val="0"/>
            </a:endParaRPr>
          </a:p>
          <a:p>
            <a:r>
              <a:rPr lang="en" sz="1600" kern="0" dirty="0">
                <a:solidFill>
                  <a:srgbClr val="FF0000"/>
                </a:solidFill>
                <a:latin typeface="Arial"/>
                <a:cs typeface="Arial"/>
                <a:sym typeface="Arial"/>
                <a:rtl val="0"/>
              </a:rPr>
              <a:t>retrain bigger portion of the network, or even all of it.</a:t>
            </a:r>
          </a:p>
        </p:txBody>
      </p:sp>
      <p:cxnSp>
        <p:nvCxnSpPr>
          <p:cNvPr id="349" name="Shape 349"/>
          <p:cNvCxnSpPr/>
          <p:nvPr/>
        </p:nvCxnSpPr>
        <p:spPr>
          <a:xfrm flipH="1">
            <a:off x="6535699" y="3908080"/>
            <a:ext cx="883200" cy="467099"/>
          </a:xfrm>
          <a:prstGeom prst="straightConnector1">
            <a:avLst/>
          </a:prstGeom>
          <a:noFill/>
          <a:ln w="19050" cap="flat">
            <a:solidFill>
              <a:srgbClr val="FF0000"/>
            </a:solidFill>
            <a:prstDash val="solid"/>
            <a:round/>
            <a:headEnd type="none" w="lg" len="lg"/>
            <a:tailEnd type="triangle" w="lg" len="lg"/>
          </a:ln>
        </p:spPr>
      </p:cxnSp>
      <p:sp>
        <p:nvSpPr>
          <p:cNvPr id="350" name="Shape 350"/>
          <p:cNvSpPr txBox="1"/>
          <p:nvPr/>
        </p:nvSpPr>
        <p:spPr>
          <a:xfrm>
            <a:off x="6917475" y="4528828"/>
            <a:ext cx="2133000" cy="798899"/>
          </a:xfrm>
          <a:prstGeom prst="rect">
            <a:avLst/>
          </a:prstGeom>
          <a:noFill/>
          <a:ln>
            <a:noFill/>
          </a:ln>
        </p:spPr>
        <p:txBody>
          <a:bodyPr lIns="91389" tIns="91389" rIns="91389" bIns="91389" anchor="t" anchorCtr="0">
            <a:noAutofit/>
          </a:bodyPr>
          <a:lstStyle/>
          <a:p>
            <a:r>
              <a:rPr lang="en" sz="1600" kern="0" dirty="0">
                <a:solidFill>
                  <a:srgbClr val="0000FF"/>
                </a:solidFill>
                <a:latin typeface="Arial"/>
                <a:cs typeface="Arial"/>
                <a:sym typeface="Arial"/>
                <a:rtl val="0"/>
              </a:rPr>
              <a:t>tip: use only ~1/10th of the original learning rate in finetuning to player, and ~1/100th on intermediate layers</a:t>
            </a:r>
          </a:p>
        </p:txBody>
      </p:sp>
      <p:sp>
        <p:nvSpPr>
          <p:cNvPr id="14" name="Shape 303"/>
          <p:cNvSpPr txBox="1"/>
          <p:nvPr/>
        </p:nvSpPr>
        <p:spPr>
          <a:xfrm>
            <a:off x="178588" y="159583"/>
            <a:ext cx="8136599" cy="611399"/>
          </a:xfrm>
          <a:prstGeom prst="rect">
            <a:avLst/>
          </a:prstGeom>
          <a:noFill/>
          <a:ln>
            <a:noFill/>
          </a:ln>
        </p:spPr>
        <p:txBody>
          <a:bodyPr lIns="91389" tIns="91389" rIns="91389" bIns="91389" anchor="t" anchorCtr="0">
            <a:noAutofit/>
          </a:bodyPr>
          <a:lstStyle/>
          <a:p>
            <a:r>
              <a:rPr lang="en" sz="2400" kern="0" dirty="0">
                <a:solidFill>
                  <a:schemeClr val="bg1"/>
                </a:solidFill>
                <a:latin typeface="Arial"/>
                <a:cs typeface="Arial"/>
                <a:sym typeface="Arial"/>
                <a:rtl val="0"/>
              </a:rPr>
              <a:t>Transfer Learning with CNNs</a:t>
            </a:r>
          </a:p>
        </p:txBody>
      </p:sp>
      <p:pic>
        <p:nvPicPr>
          <p:cNvPr id="15" name="Shape 312"/>
          <p:cNvPicPr preferRelativeResize="0"/>
          <p:nvPr/>
        </p:nvPicPr>
        <p:blipFill>
          <a:blip r:embed="rId3">
            <a:alphaModFix/>
          </a:blip>
          <a:stretch>
            <a:fillRect/>
          </a:stretch>
        </p:blipFill>
        <p:spPr>
          <a:xfrm>
            <a:off x="146827" y="920337"/>
            <a:ext cx="1269627" cy="5315093"/>
          </a:xfrm>
          <a:prstGeom prst="rect">
            <a:avLst/>
          </a:prstGeom>
          <a:noFill/>
          <a:ln>
            <a:noFill/>
          </a:ln>
        </p:spPr>
      </p:pic>
      <p:sp>
        <p:nvSpPr>
          <p:cNvPr id="16" name="Shape 313"/>
          <p:cNvSpPr txBox="1"/>
          <p:nvPr/>
        </p:nvSpPr>
        <p:spPr>
          <a:xfrm>
            <a:off x="1263314" y="1083335"/>
            <a:ext cx="1096525" cy="1173481"/>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1. Train on </a:t>
            </a:r>
          </a:p>
          <a:p>
            <a:r>
              <a:rPr lang="en" sz="1600" kern="0" dirty="0">
                <a:solidFill>
                  <a:srgbClr val="000000"/>
                </a:solidFill>
                <a:latin typeface="Arial"/>
                <a:cs typeface="Arial"/>
                <a:sym typeface="Arial"/>
                <a:rtl val="0"/>
              </a:rPr>
              <a:t>Imagenet</a:t>
            </a:r>
          </a:p>
        </p:txBody>
      </p:sp>
      <p:sp>
        <p:nvSpPr>
          <p:cNvPr id="17" name="Shape 315"/>
          <p:cNvSpPr txBox="1"/>
          <p:nvPr/>
        </p:nvSpPr>
        <p:spPr>
          <a:xfrm>
            <a:off x="3493963" y="1643675"/>
            <a:ext cx="1988699" cy="357000"/>
          </a:xfrm>
          <a:prstGeom prst="rect">
            <a:avLst/>
          </a:prstGeom>
          <a:noFill/>
          <a:ln>
            <a:noFill/>
          </a:ln>
        </p:spPr>
        <p:txBody>
          <a:bodyPr lIns="91389" tIns="91389" rIns="91389" bIns="91389" anchor="t" anchorCtr="0">
            <a:noAutofit/>
          </a:bodyPr>
          <a:lstStyle/>
          <a:p>
            <a:r>
              <a:rPr lang="en" sz="1600" kern="0" dirty="0">
                <a:solidFill>
                  <a:srgbClr val="000000"/>
                </a:solidFill>
                <a:latin typeface="Arial"/>
                <a:cs typeface="Arial"/>
                <a:sym typeface="Arial"/>
                <a:rtl val="0"/>
              </a:rPr>
              <a:t>2. If </a:t>
            </a:r>
            <a:r>
              <a:rPr lang="en" sz="1600" b="1" kern="0" dirty="0">
                <a:solidFill>
                  <a:srgbClr val="000000"/>
                </a:solidFill>
                <a:latin typeface="Arial"/>
                <a:cs typeface="Arial"/>
                <a:sym typeface="Arial"/>
                <a:rtl val="0"/>
              </a:rPr>
              <a:t>small</a:t>
            </a:r>
            <a:r>
              <a:rPr lang="en" sz="1600" kern="0" dirty="0">
                <a:solidFill>
                  <a:srgbClr val="000000"/>
                </a:solidFill>
                <a:latin typeface="Arial"/>
                <a:cs typeface="Arial"/>
                <a:sym typeface="Arial"/>
                <a:rtl val="0"/>
              </a:rPr>
              <a:t> dataset: fix all weights (treat CNN as fixed feature extractor), retrain only the classifier</a:t>
            </a:r>
          </a:p>
          <a:p>
            <a:endParaRPr sz="1600" kern="0" dirty="0">
              <a:solidFill>
                <a:srgbClr val="000000"/>
              </a:solidFill>
              <a:latin typeface="Arial"/>
              <a:cs typeface="Arial"/>
              <a:sym typeface="Arial"/>
              <a:rtl val="0"/>
            </a:endParaRPr>
          </a:p>
          <a:p>
            <a:r>
              <a:rPr lang="en" sz="1600" kern="0" dirty="0">
                <a:solidFill>
                  <a:srgbClr val="FF0000"/>
                </a:solidFill>
                <a:latin typeface="Arial"/>
                <a:cs typeface="Arial"/>
                <a:sym typeface="Arial"/>
                <a:rtl val="0"/>
              </a:rPr>
              <a:t>i.e. swap the Softmax layer at the end</a:t>
            </a:r>
          </a:p>
        </p:txBody>
      </p:sp>
      <p:cxnSp>
        <p:nvCxnSpPr>
          <p:cNvPr id="18" name="Shape 317"/>
          <p:cNvCxnSpPr>
            <a:endCxn id="21" idx="3"/>
          </p:cNvCxnSpPr>
          <p:nvPr/>
        </p:nvCxnSpPr>
        <p:spPr>
          <a:xfrm flipH="1">
            <a:off x="3671052" y="3577883"/>
            <a:ext cx="656192" cy="2393283"/>
          </a:xfrm>
          <a:prstGeom prst="straightConnector1">
            <a:avLst/>
          </a:prstGeom>
          <a:noFill/>
          <a:ln w="19050" cap="flat">
            <a:solidFill>
              <a:srgbClr val="FF0000"/>
            </a:solidFill>
            <a:prstDash val="solid"/>
            <a:round/>
            <a:headEnd type="none" w="lg" len="lg"/>
            <a:tailEnd type="triangle" w="lg" len="lg"/>
          </a:ln>
        </p:spPr>
      </p:cxnSp>
      <p:grpSp>
        <p:nvGrpSpPr>
          <p:cNvPr id="19" name="组合 18"/>
          <p:cNvGrpSpPr/>
          <p:nvPr/>
        </p:nvGrpSpPr>
        <p:grpSpPr>
          <a:xfrm>
            <a:off x="1308846" y="920336"/>
            <a:ext cx="2362206" cy="5315093"/>
            <a:chOff x="2012248" y="1643654"/>
            <a:chExt cx="1481677" cy="3590146"/>
          </a:xfrm>
        </p:grpSpPr>
        <p:pic>
          <p:nvPicPr>
            <p:cNvPr id="20" name="Shape 314"/>
            <p:cNvPicPr preferRelativeResize="0"/>
            <p:nvPr/>
          </p:nvPicPr>
          <p:blipFill>
            <a:blip r:embed="rId3">
              <a:alphaModFix/>
            </a:blip>
            <a:stretch>
              <a:fillRect/>
            </a:stretch>
          </p:blipFill>
          <p:spPr>
            <a:xfrm>
              <a:off x="2679337" y="1643654"/>
              <a:ext cx="695649" cy="3570675"/>
            </a:xfrm>
            <a:prstGeom prst="rect">
              <a:avLst/>
            </a:prstGeom>
            <a:noFill/>
            <a:ln>
              <a:noFill/>
            </a:ln>
          </p:spPr>
        </p:pic>
        <p:sp>
          <p:nvSpPr>
            <p:cNvPr id="21" name="Shape 316"/>
            <p:cNvSpPr/>
            <p:nvPr/>
          </p:nvSpPr>
          <p:spPr>
            <a:xfrm>
              <a:off x="2608926" y="4876800"/>
              <a:ext cx="884999" cy="357000"/>
            </a:xfrm>
            <a:prstGeom prst="rect">
              <a:avLst/>
            </a:prstGeom>
            <a:noFill/>
            <a:ln w="19050" cap="flat">
              <a:solidFill>
                <a:srgbClr val="FF0000"/>
              </a:solidFill>
              <a:prstDash val="solid"/>
              <a:round/>
              <a:headEnd type="none" w="med" len="med"/>
              <a:tailEnd type="none" w="med" len="med"/>
            </a:ln>
          </p:spPr>
          <p:txBody>
            <a:bodyPr lIns="91389" tIns="91389" rIns="91389" bIns="91389" anchor="ctr" anchorCtr="0">
              <a:noAutofit/>
            </a:bodyPr>
            <a:lstStyle/>
            <a:p>
              <a:endParaRPr sz="1400" kern="0">
                <a:solidFill>
                  <a:srgbClr val="000000"/>
                </a:solidFill>
                <a:latin typeface="Arial"/>
                <a:cs typeface="Arial"/>
                <a:sym typeface="Arial"/>
                <a:rtl val="0"/>
              </a:endParaRPr>
            </a:p>
          </p:txBody>
        </p:sp>
        <p:sp>
          <p:nvSpPr>
            <p:cNvPr id="22" name="左大括号 21"/>
            <p:cNvSpPr/>
            <p:nvPr/>
          </p:nvSpPr>
          <p:spPr>
            <a:xfrm>
              <a:off x="2267745" y="1916833"/>
              <a:ext cx="411592" cy="2880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dirty="0"/>
            </a:p>
          </p:txBody>
        </p:sp>
        <p:sp>
          <p:nvSpPr>
            <p:cNvPr id="23" name="矩形 22"/>
            <p:cNvSpPr/>
            <p:nvPr/>
          </p:nvSpPr>
          <p:spPr>
            <a:xfrm>
              <a:off x="2012248" y="3149101"/>
              <a:ext cx="427527" cy="207892"/>
            </a:xfrm>
            <a:prstGeom prst="rect">
              <a:avLst/>
            </a:prstGeom>
          </p:spPr>
          <p:txBody>
            <a:bodyPr wrap="none">
              <a:spAutoFit/>
            </a:bodyPr>
            <a:lstStyle/>
            <a:p>
              <a:pPr algn="ctr"/>
              <a:r>
                <a:rPr lang="en-US" altLang="zh-CN" sz="1400" dirty="0"/>
                <a:t>freeze</a:t>
              </a:r>
              <a:endParaRPr lang="zh-CN" altLang="en-US" sz="1400" dirty="0"/>
            </a:p>
          </p:txBody>
        </p:sp>
      </p:grpSp>
      <p:grpSp>
        <p:nvGrpSpPr>
          <p:cNvPr id="24" name="组合 23"/>
          <p:cNvGrpSpPr/>
          <p:nvPr/>
        </p:nvGrpSpPr>
        <p:grpSpPr>
          <a:xfrm>
            <a:off x="5209248" y="920337"/>
            <a:ext cx="1516099" cy="5359940"/>
            <a:chOff x="5650711" y="1651619"/>
            <a:chExt cx="884999" cy="3590031"/>
          </a:xfrm>
        </p:grpSpPr>
        <p:pic>
          <p:nvPicPr>
            <p:cNvPr id="25" name="Shape 330"/>
            <p:cNvPicPr preferRelativeResize="0"/>
            <p:nvPr/>
          </p:nvPicPr>
          <p:blipFill>
            <a:blip r:embed="rId3">
              <a:alphaModFix/>
            </a:blip>
            <a:stretch>
              <a:fillRect/>
            </a:stretch>
          </p:blipFill>
          <p:spPr>
            <a:xfrm>
              <a:off x="5721113" y="1651619"/>
              <a:ext cx="695649" cy="3570675"/>
            </a:xfrm>
            <a:prstGeom prst="rect">
              <a:avLst/>
            </a:prstGeom>
            <a:noFill/>
            <a:ln>
              <a:noFill/>
            </a:ln>
          </p:spPr>
        </p:pic>
        <p:sp>
          <p:nvSpPr>
            <p:cNvPr id="26" name="Shape 332"/>
            <p:cNvSpPr/>
            <p:nvPr/>
          </p:nvSpPr>
          <p:spPr>
            <a:xfrm>
              <a:off x="5650711" y="3480273"/>
              <a:ext cx="884999" cy="1761377"/>
            </a:xfrm>
            <a:prstGeom prst="rect">
              <a:avLst/>
            </a:prstGeom>
            <a:noFill/>
            <a:ln w="19050" cap="flat">
              <a:solidFill>
                <a:srgbClr val="FF0000"/>
              </a:solidFill>
              <a:prstDash val="solid"/>
              <a:round/>
              <a:headEnd type="none" w="med" len="med"/>
              <a:tailEnd type="none" w="med" len="med"/>
            </a:ln>
          </p:spPr>
          <p:txBody>
            <a:bodyPr lIns="91389" tIns="91389" rIns="91389" bIns="91389" anchor="ctr" anchorCtr="0">
              <a:noAutofit/>
            </a:bodyPr>
            <a:lstStyle/>
            <a:p>
              <a:endParaRPr sz="1400" kern="0">
                <a:solidFill>
                  <a:srgbClr val="000000"/>
                </a:solidFill>
                <a:latin typeface="Arial"/>
                <a:cs typeface="Arial"/>
                <a:sym typeface="Arial"/>
                <a:rtl val="0"/>
              </a:endParaRPr>
            </a:p>
          </p:txBody>
        </p:sp>
      </p:grpSp>
    </p:spTree>
    <p:extLst>
      <p:ext uri="{BB962C8B-B14F-4D97-AF65-F5344CB8AC3E}">
        <p14:creationId xmlns:p14="http://schemas.microsoft.com/office/powerpoint/2010/main" val="3161298044"/>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2018112621502585.jpg?x-oss-process=image/watermark,type_ZmFuZ3poZW5naGVpdGk,shadow_10,text_aHR0cHM6Ly9ibG9nLmNzZG4ubmV0L3UwMTQzODAxNjU=,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2156"/>
            <a:ext cx="4679072" cy="584884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303"/>
          <p:cNvSpPr txBox="1"/>
          <p:nvPr/>
        </p:nvSpPr>
        <p:spPr>
          <a:xfrm>
            <a:off x="178588" y="159583"/>
            <a:ext cx="8136599" cy="611399"/>
          </a:xfrm>
          <a:prstGeom prst="rect">
            <a:avLst/>
          </a:prstGeom>
          <a:noFill/>
          <a:ln>
            <a:noFill/>
          </a:ln>
        </p:spPr>
        <p:txBody>
          <a:bodyPr lIns="91389" tIns="91389" rIns="91389" bIns="91389" anchor="t" anchorCtr="0">
            <a:noAutofit/>
          </a:bodyPr>
          <a:lstStyle/>
          <a:p>
            <a:r>
              <a:rPr lang="en" sz="2400" kern="0" dirty="0">
                <a:solidFill>
                  <a:schemeClr val="bg1"/>
                </a:solidFill>
                <a:latin typeface="Arial"/>
                <a:cs typeface="Arial"/>
                <a:sym typeface="Arial"/>
                <a:rtl val="0"/>
              </a:rPr>
              <a:t>Transfer Learning with CNNs</a:t>
            </a:r>
          </a:p>
        </p:txBody>
      </p:sp>
      <p:sp>
        <p:nvSpPr>
          <p:cNvPr id="2" name="矩形 1"/>
          <p:cNvSpPr/>
          <p:nvPr/>
        </p:nvSpPr>
        <p:spPr>
          <a:xfrm>
            <a:off x="4629623" y="4606205"/>
            <a:ext cx="4514377" cy="369332"/>
          </a:xfrm>
          <a:prstGeom prst="rect">
            <a:avLst/>
          </a:prstGeom>
        </p:spPr>
        <p:txBody>
          <a:bodyPr wrap="none">
            <a:spAutoFit/>
          </a:bodyPr>
          <a:lstStyle/>
          <a:p>
            <a:r>
              <a:rPr lang="en-US" altLang="zh-CN" b="1" dirty="0" smtClean="0">
                <a:solidFill>
                  <a:srgbClr val="000000"/>
                </a:solidFill>
                <a:latin typeface="Lucida Grande"/>
              </a:rPr>
              <a:t>Ref. </a:t>
            </a:r>
            <a:r>
              <a:rPr lang="en-US" altLang="zh-CN" b="1" dirty="0" smtClean="0">
                <a:solidFill>
                  <a:srgbClr val="000000"/>
                </a:solidFill>
                <a:latin typeface="Lucida Grande"/>
                <a:hlinkClick r:id="rId3"/>
              </a:rPr>
              <a:t>Rethinking </a:t>
            </a:r>
            <a:r>
              <a:rPr lang="en-US" altLang="zh-CN" b="1" dirty="0">
                <a:solidFill>
                  <a:srgbClr val="000000"/>
                </a:solidFill>
                <a:latin typeface="Lucida Grande"/>
                <a:hlinkClick r:id="rId3"/>
              </a:rPr>
              <a:t>ImageNet Pre-training</a:t>
            </a:r>
            <a:endParaRPr lang="en-US" altLang="zh-CN" b="1" dirty="0">
              <a:solidFill>
                <a:srgbClr val="000000"/>
              </a:solidFill>
              <a:latin typeface="Lucida Grande"/>
            </a:endParaRPr>
          </a:p>
        </p:txBody>
      </p:sp>
    </p:spTree>
    <p:extLst>
      <p:ext uri="{BB962C8B-B14F-4D97-AF65-F5344CB8AC3E}">
        <p14:creationId xmlns:p14="http://schemas.microsoft.com/office/powerpoint/2010/main" val="98602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3558" y="982296"/>
            <a:ext cx="6660457" cy="807790"/>
          </a:xfrm>
          <a:prstGeom prst="rect">
            <a:avLst/>
          </a:prstGeom>
        </p:spPr>
      </p:pic>
      <p:pic>
        <p:nvPicPr>
          <p:cNvPr id="3" name="图片 2"/>
          <p:cNvPicPr>
            <a:picLocks noChangeAspect="1"/>
          </p:cNvPicPr>
          <p:nvPr/>
        </p:nvPicPr>
        <p:blipFill>
          <a:blip r:embed="rId3"/>
          <a:stretch>
            <a:fillRect/>
          </a:stretch>
        </p:blipFill>
        <p:spPr>
          <a:xfrm>
            <a:off x="463558" y="2076904"/>
            <a:ext cx="4938188" cy="739204"/>
          </a:xfrm>
          <a:prstGeom prst="rect">
            <a:avLst/>
          </a:prstGeom>
        </p:spPr>
      </p:pic>
      <p:pic>
        <p:nvPicPr>
          <p:cNvPr id="4" name="图片 3"/>
          <p:cNvPicPr>
            <a:picLocks noChangeAspect="1"/>
          </p:cNvPicPr>
          <p:nvPr/>
        </p:nvPicPr>
        <p:blipFill>
          <a:blip r:embed="rId4"/>
          <a:stretch>
            <a:fillRect/>
          </a:stretch>
        </p:blipFill>
        <p:spPr>
          <a:xfrm>
            <a:off x="463558" y="3256639"/>
            <a:ext cx="4061812" cy="441998"/>
          </a:xfrm>
          <a:prstGeom prst="rect">
            <a:avLst/>
          </a:prstGeom>
        </p:spPr>
      </p:pic>
      <p:pic>
        <p:nvPicPr>
          <p:cNvPr id="5" name="图片 4"/>
          <p:cNvPicPr>
            <a:picLocks noChangeAspect="1"/>
          </p:cNvPicPr>
          <p:nvPr/>
        </p:nvPicPr>
        <p:blipFill>
          <a:blip r:embed="rId5"/>
          <a:stretch>
            <a:fillRect/>
          </a:stretch>
        </p:blipFill>
        <p:spPr>
          <a:xfrm>
            <a:off x="577868" y="4002263"/>
            <a:ext cx="4823878" cy="487722"/>
          </a:xfrm>
          <a:prstGeom prst="rect">
            <a:avLst/>
          </a:prstGeom>
        </p:spPr>
      </p:pic>
      <p:pic>
        <p:nvPicPr>
          <p:cNvPr id="6" name="图片 5"/>
          <p:cNvPicPr>
            <a:picLocks noChangeAspect="1"/>
          </p:cNvPicPr>
          <p:nvPr/>
        </p:nvPicPr>
        <p:blipFill>
          <a:blip r:embed="rId6"/>
          <a:stretch>
            <a:fillRect/>
          </a:stretch>
        </p:blipFill>
        <p:spPr>
          <a:xfrm>
            <a:off x="665505" y="4884792"/>
            <a:ext cx="4534293" cy="518205"/>
          </a:xfrm>
          <a:prstGeom prst="rect">
            <a:avLst/>
          </a:prstGeom>
        </p:spPr>
      </p:pic>
    </p:spTree>
    <p:extLst>
      <p:ext uri="{BB962C8B-B14F-4D97-AF65-F5344CB8AC3E}">
        <p14:creationId xmlns:p14="http://schemas.microsoft.com/office/powerpoint/2010/main" val="25412128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294" y="330741"/>
            <a:ext cx="3262432" cy="461665"/>
          </a:xfrm>
          <a:prstGeom prst="rect">
            <a:avLst/>
          </a:prstGeom>
          <a:noFill/>
        </p:spPr>
        <p:txBody>
          <a:bodyPr wrap="none" rtlCol="0">
            <a:spAutoFit/>
          </a:bodyPr>
          <a:lstStyle/>
          <a:p>
            <a:r>
              <a:rPr lang="zh-CN" altLang="en-US" sz="2400" dirty="0" smtClean="0">
                <a:solidFill>
                  <a:schemeClr val="bg1"/>
                </a:solidFill>
                <a:latin typeface="华文宋体" panose="02010600040101010101" pitchFamily="2" charset="-122"/>
                <a:ea typeface="华文宋体" panose="02010600040101010101" pitchFamily="2" charset="-122"/>
              </a:rPr>
              <a:t>卷积网络工程实践技巧</a:t>
            </a:r>
            <a:endParaRPr lang="zh-CN" altLang="en-US" sz="2400" dirty="0">
              <a:solidFill>
                <a:schemeClr val="bg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2239751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701" y="0"/>
            <a:ext cx="8229600" cy="990600"/>
          </a:xfrm>
        </p:spPr>
        <p:txBody>
          <a:bodyPr/>
          <a:lstStyle/>
          <a:p>
            <a:r>
              <a:rPr lang="en-US" altLang="zh-CN" dirty="0" smtClean="0">
                <a:solidFill>
                  <a:schemeClr val="bg1"/>
                </a:solidFill>
              </a:rPr>
              <a:t>Small filters</a:t>
            </a:r>
            <a:endParaRPr lang="zh-CN" altLang="en-US" dirty="0">
              <a:solidFill>
                <a:schemeClr val="bg1"/>
              </a:solidFill>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94285" y="1600200"/>
            <a:ext cx="6218459" cy="777307"/>
          </a:xfrm>
          <a:prstGeom prst="rect">
            <a:avLst/>
          </a:prstGeom>
        </p:spPr>
      </p:pic>
      <p:pic>
        <p:nvPicPr>
          <p:cNvPr id="6" name="图片 5"/>
          <p:cNvPicPr>
            <a:picLocks noChangeAspect="1"/>
          </p:cNvPicPr>
          <p:nvPr/>
        </p:nvPicPr>
        <p:blipFill>
          <a:blip r:embed="rId3"/>
          <a:stretch>
            <a:fillRect/>
          </a:stretch>
        </p:blipFill>
        <p:spPr>
          <a:xfrm>
            <a:off x="816043" y="4863710"/>
            <a:ext cx="7232007" cy="594412"/>
          </a:xfrm>
          <a:prstGeom prst="rect">
            <a:avLst/>
          </a:prstGeom>
        </p:spPr>
      </p:pic>
      <p:pic>
        <p:nvPicPr>
          <p:cNvPr id="7" name="图片 6"/>
          <p:cNvPicPr>
            <a:picLocks noChangeAspect="1"/>
          </p:cNvPicPr>
          <p:nvPr/>
        </p:nvPicPr>
        <p:blipFill>
          <a:blip r:embed="rId4"/>
          <a:stretch>
            <a:fillRect/>
          </a:stretch>
        </p:blipFill>
        <p:spPr>
          <a:xfrm>
            <a:off x="799498" y="2377507"/>
            <a:ext cx="7265098" cy="2173809"/>
          </a:xfrm>
          <a:prstGeom prst="rect">
            <a:avLst/>
          </a:prstGeom>
        </p:spPr>
      </p:pic>
    </p:spTree>
    <p:extLst>
      <p:ext uri="{BB962C8B-B14F-4D97-AF65-F5344CB8AC3E}">
        <p14:creationId xmlns:p14="http://schemas.microsoft.com/office/powerpoint/2010/main" val="41995097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457200" y="1181005"/>
            <a:ext cx="7265098" cy="2173809"/>
          </a:xfrm>
          <a:prstGeom prst="rect">
            <a:avLst/>
          </a:prstGeom>
        </p:spPr>
      </p:pic>
      <p:pic>
        <p:nvPicPr>
          <p:cNvPr id="5" name="图片 4"/>
          <p:cNvPicPr>
            <a:picLocks noChangeAspect="1"/>
          </p:cNvPicPr>
          <p:nvPr/>
        </p:nvPicPr>
        <p:blipFill>
          <a:blip r:embed="rId4"/>
          <a:stretch>
            <a:fillRect/>
          </a:stretch>
        </p:blipFill>
        <p:spPr>
          <a:xfrm>
            <a:off x="349966" y="3570397"/>
            <a:ext cx="8492476" cy="842903"/>
          </a:xfrm>
          <a:prstGeom prst="rect">
            <a:avLst/>
          </a:prstGeom>
        </p:spPr>
      </p:pic>
      <p:grpSp>
        <p:nvGrpSpPr>
          <p:cNvPr id="10" name="组合 9"/>
          <p:cNvGrpSpPr/>
          <p:nvPr/>
        </p:nvGrpSpPr>
        <p:grpSpPr>
          <a:xfrm>
            <a:off x="904671" y="4731241"/>
            <a:ext cx="2683749" cy="1107829"/>
            <a:chOff x="904671" y="4731241"/>
            <a:chExt cx="2683749" cy="1107829"/>
          </a:xfrm>
        </p:grpSpPr>
        <p:sp>
          <p:nvSpPr>
            <p:cNvPr id="6" name="文本框 5"/>
            <p:cNvSpPr txBox="1"/>
            <p:nvPr/>
          </p:nvSpPr>
          <p:spPr>
            <a:xfrm>
              <a:off x="904672" y="4731241"/>
              <a:ext cx="2683748" cy="461665"/>
            </a:xfrm>
            <a:prstGeom prst="rect">
              <a:avLst/>
            </a:prstGeom>
            <a:noFill/>
          </p:spPr>
          <p:txBody>
            <a:bodyPr wrap="none" rtlCol="0">
              <a:spAutoFit/>
            </a:bodyPr>
            <a:lstStyle/>
            <a:p>
              <a:r>
                <a:rPr lang="en-US" altLang="zh-CN" sz="2400" dirty="0" smtClean="0"/>
                <a:t>One </a:t>
              </a:r>
              <a:r>
                <a:rPr lang="en-US" altLang="zh-CN" sz="2400" dirty="0" err="1" smtClean="0"/>
                <a:t>conv</a:t>
              </a:r>
              <a:r>
                <a:rPr lang="en-US" altLang="zh-CN" sz="2400" dirty="0" smtClean="0"/>
                <a:t> with 5*5</a:t>
              </a:r>
              <a:endParaRPr lang="zh-CN" altLang="en-US" sz="2400" dirty="0"/>
            </a:p>
          </p:txBody>
        </p:sp>
        <p:sp>
          <p:nvSpPr>
            <p:cNvPr id="8" name="文本框 7"/>
            <p:cNvSpPr txBox="1"/>
            <p:nvPr/>
          </p:nvSpPr>
          <p:spPr>
            <a:xfrm>
              <a:off x="904671" y="5377405"/>
              <a:ext cx="1986441" cy="461665"/>
            </a:xfrm>
            <a:prstGeom prst="rect">
              <a:avLst/>
            </a:prstGeom>
            <a:noFill/>
          </p:spPr>
          <p:txBody>
            <a:bodyPr wrap="none" rtlCol="0">
              <a:spAutoFit/>
            </a:bodyPr>
            <a:lstStyle/>
            <a:p>
              <a:r>
                <a:rPr lang="en-US" altLang="zh-CN" sz="2400" dirty="0" smtClean="0"/>
                <a:t>5*5*c*c=25c</a:t>
              </a:r>
              <a:r>
                <a:rPr lang="en-US" altLang="zh-CN" sz="2400" baseline="30000" dirty="0" smtClean="0"/>
                <a:t>2</a:t>
              </a:r>
              <a:endParaRPr lang="zh-CN" altLang="en-US" sz="2400" baseline="30000" dirty="0"/>
            </a:p>
          </p:txBody>
        </p:sp>
      </p:grpSp>
      <p:grpSp>
        <p:nvGrpSpPr>
          <p:cNvPr id="11" name="组合 10"/>
          <p:cNvGrpSpPr/>
          <p:nvPr/>
        </p:nvGrpSpPr>
        <p:grpSpPr>
          <a:xfrm>
            <a:off x="4484451" y="4731241"/>
            <a:ext cx="2735044" cy="1046060"/>
            <a:chOff x="4484451" y="4731241"/>
            <a:chExt cx="2735044" cy="1046060"/>
          </a:xfrm>
        </p:grpSpPr>
        <p:sp>
          <p:nvSpPr>
            <p:cNvPr id="7" name="文本框 6"/>
            <p:cNvSpPr txBox="1"/>
            <p:nvPr/>
          </p:nvSpPr>
          <p:spPr>
            <a:xfrm>
              <a:off x="4484451" y="4731241"/>
              <a:ext cx="2735044" cy="461665"/>
            </a:xfrm>
            <a:prstGeom prst="rect">
              <a:avLst/>
            </a:prstGeom>
            <a:noFill/>
          </p:spPr>
          <p:txBody>
            <a:bodyPr wrap="none" rtlCol="0">
              <a:spAutoFit/>
            </a:bodyPr>
            <a:lstStyle/>
            <a:p>
              <a:r>
                <a:rPr lang="en-US" altLang="zh-CN" sz="2400" dirty="0" smtClean="0"/>
                <a:t>two </a:t>
              </a:r>
              <a:r>
                <a:rPr lang="en-US" altLang="zh-CN" sz="2400" dirty="0" err="1" smtClean="0"/>
                <a:t>convs</a:t>
              </a:r>
              <a:r>
                <a:rPr lang="en-US" altLang="zh-CN" sz="2400" dirty="0" smtClean="0"/>
                <a:t> with 3*3</a:t>
              </a:r>
              <a:endParaRPr lang="zh-CN" altLang="en-US" sz="2400" dirty="0"/>
            </a:p>
          </p:txBody>
        </p:sp>
        <p:sp>
          <p:nvSpPr>
            <p:cNvPr id="9" name="文本框 8"/>
            <p:cNvSpPr txBox="1"/>
            <p:nvPr/>
          </p:nvSpPr>
          <p:spPr>
            <a:xfrm>
              <a:off x="4484451" y="5315636"/>
              <a:ext cx="2278188" cy="461665"/>
            </a:xfrm>
            <a:prstGeom prst="rect">
              <a:avLst/>
            </a:prstGeom>
            <a:noFill/>
          </p:spPr>
          <p:txBody>
            <a:bodyPr wrap="none" rtlCol="0">
              <a:spAutoFit/>
            </a:bodyPr>
            <a:lstStyle/>
            <a:p>
              <a:r>
                <a:rPr lang="en-US" altLang="zh-CN" sz="2400" dirty="0" smtClean="0"/>
                <a:t>3*3*c*c*2=18c</a:t>
              </a:r>
              <a:r>
                <a:rPr lang="en-US" altLang="zh-CN" sz="2400" baseline="30000" dirty="0" smtClean="0"/>
                <a:t>2</a:t>
              </a:r>
              <a:endParaRPr lang="zh-CN" altLang="en-US" sz="2400" baseline="30000" dirty="0"/>
            </a:p>
          </p:txBody>
        </p:sp>
      </p:grpSp>
    </p:spTree>
    <p:extLst>
      <p:ext uri="{BB962C8B-B14F-4D97-AF65-F5344CB8AC3E}">
        <p14:creationId xmlns:p14="http://schemas.microsoft.com/office/powerpoint/2010/main" val="205123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8834" y="1053116"/>
            <a:ext cx="8229600" cy="4876800"/>
          </a:xfrm>
        </p:spPr>
        <p:txBody>
          <a:bodyPr>
            <a:normAutofit/>
          </a:bodyPr>
          <a:lstStyle/>
          <a:p>
            <a:r>
              <a:rPr lang="en-US" altLang="zh-CN" sz="2800" dirty="0" smtClean="0"/>
              <a:t>The power of 1*1 filters</a:t>
            </a:r>
          </a:p>
          <a:p>
            <a:pPr lvl="1"/>
            <a:r>
              <a:rPr lang="en-US" altLang="zh-CN" sz="2400" dirty="0" smtClean="0"/>
              <a:t>Reduce dimension</a:t>
            </a:r>
          </a:p>
          <a:p>
            <a:pPr lvl="1"/>
            <a:r>
              <a:rPr lang="en-US" altLang="zh-CN" sz="2400" dirty="0" smtClean="0"/>
              <a:t>Restore dimension</a:t>
            </a:r>
          </a:p>
          <a:p>
            <a:pPr lvl="1"/>
            <a:r>
              <a:rPr lang="en-US" altLang="zh-CN" sz="2400" dirty="0" smtClean="0"/>
              <a:t>More nonlinearity</a:t>
            </a:r>
            <a:endParaRPr lang="zh-CN" altLang="en-US" sz="2400" dirty="0"/>
          </a:p>
        </p:txBody>
      </p:sp>
      <p:pic>
        <p:nvPicPr>
          <p:cNvPr id="7" name="图片 6"/>
          <p:cNvPicPr>
            <a:picLocks noChangeAspect="1"/>
          </p:cNvPicPr>
          <p:nvPr/>
        </p:nvPicPr>
        <p:blipFill>
          <a:blip r:embed="rId3"/>
          <a:stretch>
            <a:fillRect/>
          </a:stretch>
        </p:blipFill>
        <p:spPr>
          <a:xfrm>
            <a:off x="4911614" y="1950479"/>
            <a:ext cx="3230435" cy="3082074"/>
          </a:xfrm>
          <a:prstGeom prst="rect">
            <a:avLst/>
          </a:prstGeom>
        </p:spPr>
      </p:pic>
      <p:pic>
        <p:nvPicPr>
          <p:cNvPr id="8" name="图片 7"/>
          <p:cNvPicPr>
            <a:picLocks noChangeAspect="1"/>
          </p:cNvPicPr>
          <p:nvPr/>
        </p:nvPicPr>
        <p:blipFill>
          <a:blip r:embed="rId4"/>
          <a:stretch>
            <a:fillRect/>
          </a:stretch>
        </p:blipFill>
        <p:spPr>
          <a:xfrm>
            <a:off x="883067" y="2986240"/>
            <a:ext cx="3243213" cy="2046313"/>
          </a:xfrm>
          <a:prstGeom prst="rect">
            <a:avLst/>
          </a:prstGeom>
        </p:spPr>
      </p:pic>
      <p:sp>
        <p:nvSpPr>
          <p:cNvPr id="9" name="文本框 8"/>
          <p:cNvSpPr txBox="1"/>
          <p:nvPr/>
        </p:nvSpPr>
        <p:spPr>
          <a:xfrm>
            <a:off x="529073" y="5389242"/>
            <a:ext cx="2021707" cy="461665"/>
          </a:xfrm>
          <a:prstGeom prst="rect">
            <a:avLst/>
          </a:prstGeom>
          <a:noFill/>
        </p:spPr>
        <p:txBody>
          <a:bodyPr wrap="none" rtlCol="0">
            <a:spAutoFit/>
          </a:bodyPr>
          <a:lstStyle/>
          <a:p>
            <a:r>
              <a:rPr lang="en-US" altLang="zh-CN" sz="2400" dirty="0" smtClean="0"/>
              <a:t>3*3*C*C=9C</a:t>
            </a:r>
            <a:r>
              <a:rPr lang="en-US" altLang="zh-CN" sz="2400" baseline="30000" dirty="0" smtClean="0"/>
              <a:t>2</a:t>
            </a:r>
            <a:endParaRPr lang="zh-CN" altLang="en-US" sz="2400" baseline="30000" dirty="0"/>
          </a:p>
        </p:txBody>
      </p:sp>
      <p:sp>
        <p:nvSpPr>
          <p:cNvPr id="10" name="文本框 9"/>
          <p:cNvSpPr txBox="1"/>
          <p:nvPr/>
        </p:nvSpPr>
        <p:spPr>
          <a:xfrm>
            <a:off x="4126280" y="5582812"/>
            <a:ext cx="5017720" cy="830997"/>
          </a:xfrm>
          <a:prstGeom prst="rect">
            <a:avLst/>
          </a:prstGeom>
          <a:noFill/>
        </p:spPr>
        <p:txBody>
          <a:bodyPr wrap="none" rtlCol="0">
            <a:spAutoFit/>
          </a:bodyPr>
          <a:lstStyle/>
          <a:p>
            <a:r>
              <a:rPr lang="en-US" altLang="zh-CN" sz="2400" dirty="0" smtClean="0"/>
              <a:t>1*1*C*C/2+3*3*C/2*C/2+1*1*C/2*C</a:t>
            </a:r>
          </a:p>
          <a:p>
            <a:r>
              <a:rPr lang="en-US" altLang="zh-CN" sz="2400" dirty="0" smtClean="0"/>
              <a:t>=3.25C</a:t>
            </a:r>
            <a:r>
              <a:rPr lang="en-US" altLang="zh-CN" sz="2400" baseline="30000" dirty="0" smtClean="0"/>
              <a:t>2</a:t>
            </a:r>
            <a:endParaRPr lang="zh-CN" altLang="en-US" sz="2400" baseline="30000" dirty="0"/>
          </a:p>
        </p:txBody>
      </p:sp>
    </p:spTree>
    <p:extLst>
      <p:ext uri="{BB962C8B-B14F-4D97-AF65-F5344CB8AC3E}">
        <p14:creationId xmlns:p14="http://schemas.microsoft.com/office/powerpoint/2010/main" val="102436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30" name="Picture 6" descr="https://img-blog.csdn.net/201602281552309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 y="0"/>
            <a:ext cx="9154135" cy="35752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blog.csdn.net/201602281552190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769" y="3575252"/>
            <a:ext cx="3907631" cy="30778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9452" y="3628412"/>
            <a:ext cx="4854102" cy="830997"/>
          </a:xfrm>
          <a:prstGeom prst="rect">
            <a:avLst/>
          </a:prstGeom>
        </p:spPr>
        <p:txBody>
          <a:bodyPr wrap="square">
            <a:spAutoFit/>
          </a:bodyPr>
          <a:lstStyle/>
          <a:p>
            <a:r>
              <a:rPr lang="zh-CN" altLang="en-US" sz="2400" dirty="0">
                <a:solidFill>
                  <a:srgbClr val="4D4D4D"/>
                </a:solidFill>
                <a:latin typeface="楷体" panose="02010609060101010101" pitchFamily="49" charset="-122"/>
                <a:ea typeface="楷体" panose="02010609060101010101" pitchFamily="49" charset="-122"/>
              </a:rPr>
              <a:t>任意</a:t>
            </a:r>
            <a:r>
              <a:rPr lang="en-US" altLang="zh-CN" sz="2400" dirty="0" err="1">
                <a:solidFill>
                  <a:srgbClr val="4D4D4D"/>
                </a:solidFill>
                <a:latin typeface="楷体" panose="02010609060101010101" pitchFamily="49" charset="-122"/>
                <a:ea typeface="楷体" panose="02010609060101010101" pitchFamily="49" charset="-122"/>
              </a:rPr>
              <a:t>nxn</a:t>
            </a:r>
            <a:r>
              <a:rPr lang="zh-CN" altLang="en-US" sz="2400" dirty="0">
                <a:solidFill>
                  <a:srgbClr val="4D4D4D"/>
                </a:solidFill>
                <a:latin typeface="楷体" panose="02010609060101010101" pitchFamily="49" charset="-122"/>
                <a:ea typeface="楷体" panose="02010609060101010101" pitchFamily="49" charset="-122"/>
              </a:rPr>
              <a:t>的卷积都可以通过</a:t>
            </a:r>
            <a:r>
              <a:rPr lang="en-US" altLang="zh-CN" sz="2400" dirty="0">
                <a:solidFill>
                  <a:srgbClr val="4D4D4D"/>
                </a:solidFill>
                <a:latin typeface="楷体" panose="02010609060101010101" pitchFamily="49" charset="-122"/>
                <a:ea typeface="楷体" panose="02010609060101010101" pitchFamily="49" charset="-122"/>
              </a:rPr>
              <a:t>1xn</a:t>
            </a:r>
            <a:r>
              <a:rPr lang="zh-CN" altLang="en-US" sz="2400" dirty="0">
                <a:solidFill>
                  <a:srgbClr val="4D4D4D"/>
                </a:solidFill>
                <a:latin typeface="楷体" panose="02010609060101010101" pitchFamily="49" charset="-122"/>
                <a:ea typeface="楷体" panose="02010609060101010101" pitchFamily="49" charset="-122"/>
              </a:rPr>
              <a:t>卷积后接</a:t>
            </a:r>
            <a:r>
              <a:rPr lang="en-US" altLang="zh-CN" sz="2400" dirty="0">
                <a:solidFill>
                  <a:srgbClr val="4D4D4D"/>
                </a:solidFill>
                <a:latin typeface="楷体" panose="02010609060101010101" pitchFamily="49" charset="-122"/>
                <a:ea typeface="楷体" panose="02010609060101010101" pitchFamily="49" charset="-122"/>
              </a:rPr>
              <a:t>nx1</a:t>
            </a:r>
            <a:r>
              <a:rPr lang="zh-CN" altLang="en-US" sz="2400" dirty="0">
                <a:solidFill>
                  <a:srgbClr val="4D4D4D"/>
                </a:solidFill>
                <a:latin typeface="楷体" panose="02010609060101010101" pitchFamily="49" charset="-122"/>
                <a:ea typeface="楷体" panose="02010609060101010101" pitchFamily="49" charset="-122"/>
              </a:rPr>
              <a:t>卷积来替代</a:t>
            </a:r>
            <a:endParaRPr lang="zh-CN" altLang="en-US" sz="2400" dirty="0">
              <a:latin typeface="楷体" panose="02010609060101010101" pitchFamily="49" charset="-122"/>
              <a:ea typeface="楷体" panose="02010609060101010101" pitchFamily="49" charset="-122"/>
            </a:endParaRPr>
          </a:p>
        </p:txBody>
      </p:sp>
      <p:sp>
        <p:nvSpPr>
          <p:cNvPr id="5" name="矩形 4"/>
          <p:cNvSpPr/>
          <p:nvPr/>
        </p:nvSpPr>
        <p:spPr>
          <a:xfrm>
            <a:off x="341895" y="4574149"/>
            <a:ext cx="4572000" cy="1938992"/>
          </a:xfrm>
          <a:prstGeom prst="rect">
            <a:avLst/>
          </a:prstGeom>
          <a:ln>
            <a:solidFill>
              <a:srgbClr val="0033CC"/>
            </a:solidFill>
          </a:ln>
        </p:spPr>
        <p:txBody>
          <a:bodyPr>
            <a:spAutoFit/>
          </a:bodyPr>
          <a:lstStyle/>
          <a:p>
            <a:r>
              <a:rPr lang="zh-CN" altLang="en-US" sz="2400" b="1" dirty="0" smtClean="0">
                <a:solidFill>
                  <a:srgbClr val="4D4D4D"/>
                </a:solidFill>
                <a:latin typeface="楷体" panose="02010609060101010101" pitchFamily="49" charset="-122"/>
                <a:ea typeface="楷体" panose="02010609060101010101" pitchFamily="49" charset="-122"/>
              </a:rPr>
              <a:t>注：在</a:t>
            </a:r>
            <a:r>
              <a:rPr lang="zh-CN" altLang="en-US" sz="2400" b="1" dirty="0">
                <a:solidFill>
                  <a:srgbClr val="4D4D4D"/>
                </a:solidFill>
                <a:latin typeface="楷体" panose="02010609060101010101" pitchFamily="49" charset="-122"/>
                <a:ea typeface="楷体" panose="02010609060101010101" pitchFamily="49" charset="-122"/>
              </a:rPr>
              <a:t>网络的前期使用这种分解效果并不好，还有在中度</a:t>
            </a:r>
            <a:r>
              <a:rPr lang="zh-CN" altLang="en-US" sz="2400" b="1" dirty="0" smtClean="0">
                <a:solidFill>
                  <a:srgbClr val="4D4D4D"/>
                </a:solidFill>
                <a:latin typeface="楷体" panose="02010609060101010101" pitchFamily="49" charset="-122"/>
                <a:ea typeface="楷体" panose="02010609060101010101" pitchFamily="49" charset="-122"/>
              </a:rPr>
              <a:t>大小</a:t>
            </a:r>
            <a:r>
              <a:rPr lang="zh-CN" altLang="en-US" sz="2400" dirty="0">
                <a:solidFill>
                  <a:srgbClr val="4D4D4D"/>
                </a:solidFill>
                <a:latin typeface="楷体" panose="02010609060101010101" pitchFamily="49" charset="-122"/>
                <a:ea typeface="楷体" panose="02010609060101010101" pitchFamily="49" charset="-122"/>
              </a:rPr>
              <a:t>（对于</a:t>
            </a:r>
            <a:r>
              <a:rPr lang="en-US" altLang="zh-CN" sz="2400" dirty="0" err="1">
                <a:solidFill>
                  <a:srgbClr val="4D4D4D"/>
                </a:solidFill>
                <a:latin typeface="楷体" panose="02010609060101010101" pitchFamily="49" charset="-122"/>
                <a:ea typeface="楷体" panose="02010609060101010101" pitchFamily="49" charset="-122"/>
              </a:rPr>
              <a:t>mxm</a:t>
            </a:r>
            <a:r>
              <a:rPr lang="zh-CN" altLang="en-US" sz="2400" dirty="0">
                <a:solidFill>
                  <a:srgbClr val="4D4D4D"/>
                </a:solidFill>
                <a:latin typeface="楷体" panose="02010609060101010101" pitchFamily="49" charset="-122"/>
                <a:ea typeface="楷体" panose="02010609060101010101" pitchFamily="49" charset="-122"/>
              </a:rPr>
              <a:t>大小的</a:t>
            </a:r>
            <a:r>
              <a:rPr lang="en-US" altLang="zh-CN" sz="2400" dirty="0">
                <a:solidFill>
                  <a:srgbClr val="4D4D4D"/>
                </a:solidFill>
                <a:latin typeface="楷体" panose="02010609060101010101" pitchFamily="49" charset="-122"/>
                <a:ea typeface="楷体" panose="02010609060101010101" pitchFamily="49" charset="-122"/>
              </a:rPr>
              <a:t>feature map,</a:t>
            </a:r>
            <a:r>
              <a:rPr lang="zh-CN" altLang="en-US" sz="2400" dirty="0">
                <a:solidFill>
                  <a:srgbClr val="4D4D4D"/>
                </a:solidFill>
                <a:latin typeface="楷体" panose="02010609060101010101" pitchFamily="49" charset="-122"/>
                <a:ea typeface="楷体" panose="02010609060101010101" pitchFamily="49" charset="-122"/>
              </a:rPr>
              <a:t>建议</a:t>
            </a:r>
            <a:r>
              <a:rPr lang="en-US" altLang="zh-CN" sz="2400" dirty="0">
                <a:solidFill>
                  <a:srgbClr val="4D4D4D"/>
                </a:solidFill>
                <a:latin typeface="楷体" panose="02010609060101010101" pitchFamily="49" charset="-122"/>
                <a:ea typeface="楷体" panose="02010609060101010101" pitchFamily="49" charset="-122"/>
              </a:rPr>
              <a:t>m</a:t>
            </a:r>
            <a:r>
              <a:rPr lang="zh-CN" altLang="en-US" sz="2400" dirty="0">
                <a:solidFill>
                  <a:srgbClr val="4D4D4D"/>
                </a:solidFill>
                <a:latin typeface="楷体" panose="02010609060101010101" pitchFamily="49" charset="-122"/>
                <a:ea typeface="楷体" panose="02010609060101010101" pitchFamily="49" charset="-122"/>
              </a:rPr>
              <a:t>在</a:t>
            </a:r>
            <a:r>
              <a:rPr lang="en-US" altLang="zh-CN" sz="2400" dirty="0">
                <a:solidFill>
                  <a:srgbClr val="4D4D4D"/>
                </a:solidFill>
                <a:latin typeface="楷体" panose="02010609060101010101" pitchFamily="49" charset="-122"/>
                <a:ea typeface="楷体" panose="02010609060101010101" pitchFamily="49" charset="-122"/>
              </a:rPr>
              <a:t>12</a:t>
            </a:r>
            <a:r>
              <a:rPr lang="zh-CN" altLang="en-US" sz="2400" dirty="0">
                <a:solidFill>
                  <a:srgbClr val="4D4D4D"/>
                </a:solidFill>
                <a:latin typeface="楷体" panose="02010609060101010101" pitchFamily="49" charset="-122"/>
                <a:ea typeface="楷体" panose="02010609060101010101" pitchFamily="49" charset="-122"/>
              </a:rPr>
              <a:t>到</a:t>
            </a:r>
            <a:r>
              <a:rPr lang="en-US" altLang="zh-CN" sz="2400" dirty="0">
                <a:solidFill>
                  <a:srgbClr val="4D4D4D"/>
                </a:solidFill>
                <a:latin typeface="楷体" panose="02010609060101010101" pitchFamily="49" charset="-122"/>
                <a:ea typeface="楷体" panose="02010609060101010101" pitchFamily="49" charset="-122"/>
              </a:rPr>
              <a:t>20</a:t>
            </a:r>
            <a:r>
              <a:rPr lang="zh-CN" altLang="en-US" sz="2400" dirty="0">
                <a:solidFill>
                  <a:srgbClr val="4D4D4D"/>
                </a:solidFill>
                <a:latin typeface="楷体" panose="02010609060101010101" pitchFamily="49" charset="-122"/>
                <a:ea typeface="楷体" panose="02010609060101010101" pitchFamily="49" charset="-122"/>
              </a:rPr>
              <a:t>之间</a:t>
            </a:r>
            <a:r>
              <a:rPr lang="zh-CN" altLang="en-US" sz="2400" dirty="0" smtClean="0">
                <a:solidFill>
                  <a:srgbClr val="4D4D4D"/>
                </a:solidFill>
                <a:latin typeface="楷体" panose="02010609060101010101" pitchFamily="49" charset="-122"/>
                <a:ea typeface="楷体" panose="02010609060101010101" pitchFamily="49" charset="-122"/>
              </a:rPr>
              <a:t>）</a:t>
            </a:r>
            <a:r>
              <a:rPr lang="zh-CN" altLang="en-US" sz="2400" b="1" dirty="0" smtClean="0">
                <a:solidFill>
                  <a:srgbClr val="4D4D4D"/>
                </a:solidFill>
                <a:latin typeface="楷体" panose="02010609060101010101" pitchFamily="49" charset="-122"/>
                <a:ea typeface="楷体" panose="02010609060101010101" pitchFamily="49" charset="-122"/>
              </a:rPr>
              <a:t>的</a:t>
            </a:r>
            <a:r>
              <a:rPr lang="en-US" altLang="zh-CN" sz="2400" b="1" dirty="0">
                <a:solidFill>
                  <a:srgbClr val="4D4D4D"/>
                </a:solidFill>
                <a:latin typeface="楷体" panose="02010609060101010101" pitchFamily="49" charset="-122"/>
                <a:ea typeface="楷体" panose="02010609060101010101" pitchFamily="49" charset="-122"/>
              </a:rPr>
              <a:t>feature map</a:t>
            </a:r>
            <a:r>
              <a:rPr lang="zh-CN" altLang="en-US" sz="2400" b="1" dirty="0">
                <a:solidFill>
                  <a:srgbClr val="4D4D4D"/>
                </a:solidFill>
                <a:latin typeface="楷体" panose="02010609060101010101" pitchFamily="49" charset="-122"/>
                <a:ea typeface="楷体" panose="02010609060101010101" pitchFamily="49" charset="-122"/>
              </a:rPr>
              <a:t>上使用效果才会更好</a:t>
            </a:r>
            <a:r>
              <a:rPr lang="zh-CN" altLang="en-US" sz="2400" dirty="0" smtClean="0">
                <a:solidFill>
                  <a:srgbClr val="4D4D4D"/>
                </a:solidFill>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81047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4"/>
          <p:cNvSpPr txBox="1"/>
          <p:nvPr/>
        </p:nvSpPr>
        <p:spPr>
          <a:xfrm>
            <a:off x="342900" y="156298"/>
            <a:ext cx="7317775"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Ensemble Learning</a:t>
            </a:r>
            <a:endParaRPr lang="en" sz="3200" dirty="0">
              <a:solidFill>
                <a:schemeClr val="bg1"/>
              </a:solidFill>
            </a:endParaRPr>
          </a:p>
        </p:txBody>
      </p:sp>
      <p:sp>
        <p:nvSpPr>
          <p:cNvPr id="23" name="Shape 555"/>
          <p:cNvSpPr txBox="1"/>
          <p:nvPr/>
        </p:nvSpPr>
        <p:spPr>
          <a:xfrm>
            <a:off x="342900" y="1143000"/>
            <a:ext cx="8686800" cy="5153025"/>
          </a:xfrm>
          <a:prstGeom prst="rect">
            <a:avLst/>
          </a:prstGeom>
          <a:noFill/>
          <a:ln>
            <a:noFill/>
          </a:ln>
        </p:spPr>
        <p:txBody>
          <a:bodyPr lIns="91425" tIns="91425" rIns="91425" bIns="91425" anchor="t" anchorCtr="0">
            <a:noAutofit/>
          </a:bodyPr>
          <a:lstStyle/>
          <a:p>
            <a:r>
              <a:rPr lang="en-US" sz="2400" dirty="0" smtClean="0"/>
              <a:t>Ensemble: A model built from many simpler models</a:t>
            </a:r>
          </a:p>
          <a:p>
            <a:r>
              <a:rPr lang="en-US" sz="2400" dirty="0" smtClean="0"/>
              <a:t>Two main methods:</a:t>
            </a:r>
            <a:endParaRPr lang="en-US" sz="2400" dirty="0"/>
          </a:p>
          <a:p>
            <a:pPr marL="457200" indent="-457200">
              <a:buFont typeface="Arial" panose="020B0604020202020204" pitchFamily="34" charset="0"/>
              <a:buChar char="•"/>
            </a:pPr>
            <a:r>
              <a:rPr lang="en-US" sz="2400" dirty="0" smtClean="0"/>
              <a:t>Bagging: (Bootstrap </a:t>
            </a:r>
            <a:r>
              <a:rPr lang="en-US" sz="2400" dirty="0" err="1" smtClean="0"/>
              <a:t>AGgregation</a:t>
            </a:r>
            <a:r>
              <a:rPr lang="en-US" sz="2400" dirty="0" smtClean="0"/>
              <a:t>): Train base models on bootstrap samples of the data. Take majority vote for classification tasks, or average output for regression. </a:t>
            </a:r>
            <a:endParaRPr lang="en-US" sz="2400" dirty="0"/>
          </a:p>
          <a:p>
            <a:endParaRPr lang="en-US" sz="2400" dirty="0" smtClean="0"/>
          </a:p>
          <a:p>
            <a:endParaRPr lang="en-US" sz="2400" dirty="0"/>
          </a:p>
          <a:p>
            <a:endParaRPr lang="en-US" sz="2400" dirty="0" smtClean="0"/>
          </a:p>
          <a:p>
            <a:pPr marL="457200" indent="-457200">
              <a:buFont typeface="Arial" panose="020B0604020202020204" pitchFamily="34" charset="0"/>
              <a:buChar char="•"/>
            </a:pPr>
            <a:r>
              <a:rPr lang="en-US" sz="2400" dirty="0" smtClean="0"/>
              <a:t>Boosting:</a:t>
            </a:r>
            <a:endParaRPr sz="2400" dirty="0"/>
          </a:p>
        </p:txBody>
      </p:sp>
    </p:spTree>
    <p:extLst>
      <p:ext uri="{BB962C8B-B14F-4D97-AF65-F5344CB8AC3E}">
        <p14:creationId xmlns:p14="http://schemas.microsoft.com/office/powerpoint/2010/main" val="39130306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7747"/>
            <a:ext cx="9017540" cy="2341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36" y="4083589"/>
            <a:ext cx="8280783" cy="129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595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825" y="0"/>
            <a:ext cx="8229600" cy="990600"/>
          </a:xfrm>
        </p:spPr>
        <p:txBody>
          <a:bodyPr/>
          <a:lstStyle/>
          <a:p>
            <a:r>
              <a:rPr lang="en-US" altLang="zh-CN" dirty="0" smtClean="0">
                <a:solidFill>
                  <a:schemeClr val="bg1"/>
                </a:solidFill>
              </a:rPr>
              <a:t>How to compute convolutions</a:t>
            </a:r>
            <a:endParaRPr lang="zh-CN" altLang="en-US" dirty="0">
              <a:solidFill>
                <a:schemeClr val="bg1"/>
              </a:solidFill>
            </a:endParaRPr>
          </a:p>
        </p:txBody>
      </p:sp>
      <p:sp>
        <p:nvSpPr>
          <p:cNvPr id="3" name="内容占位符 2"/>
          <p:cNvSpPr>
            <a:spLocks noGrp="1"/>
          </p:cNvSpPr>
          <p:nvPr>
            <p:ph idx="1"/>
          </p:nvPr>
        </p:nvSpPr>
        <p:spPr/>
        <p:txBody>
          <a:bodyPr/>
          <a:lstStyle/>
          <a:p>
            <a:r>
              <a:rPr lang="en-US" altLang="zh-CN" dirty="0" smtClean="0"/>
              <a:t>Im2col</a:t>
            </a:r>
          </a:p>
          <a:p>
            <a:r>
              <a:rPr lang="en-US" altLang="zh-CN" dirty="0" smtClean="0"/>
              <a:t>Turn convolution to matrix multiplication</a:t>
            </a:r>
            <a:endParaRPr lang="zh-CN" altLang="en-US" dirty="0"/>
          </a:p>
        </p:txBody>
      </p:sp>
      <p:pic>
        <p:nvPicPr>
          <p:cNvPr id="4" name="图片 3"/>
          <p:cNvPicPr>
            <a:picLocks noChangeAspect="1"/>
          </p:cNvPicPr>
          <p:nvPr/>
        </p:nvPicPr>
        <p:blipFill>
          <a:blip r:embed="rId2"/>
          <a:stretch>
            <a:fillRect/>
          </a:stretch>
        </p:blipFill>
        <p:spPr>
          <a:xfrm>
            <a:off x="687138" y="2628024"/>
            <a:ext cx="7611770" cy="1564598"/>
          </a:xfrm>
          <a:prstGeom prst="rect">
            <a:avLst/>
          </a:prstGeom>
        </p:spPr>
      </p:pic>
    </p:spTree>
    <p:extLst>
      <p:ext uri="{BB962C8B-B14F-4D97-AF65-F5344CB8AC3E}">
        <p14:creationId xmlns:p14="http://schemas.microsoft.com/office/powerpoint/2010/main" val="4078664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9651" y="769247"/>
            <a:ext cx="8229600" cy="990600"/>
          </a:xfrm>
        </p:spPr>
        <p:txBody>
          <a:bodyPr/>
          <a:lstStyle/>
          <a:p>
            <a:r>
              <a:rPr lang="en-US" altLang="zh-CN" dirty="0" smtClean="0"/>
              <a:t>im2col</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70143" y="1877440"/>
            <a:ext cx="4354115" cy="4173165"/>
          </a:xfrm>
          <a:prstGeom prst="rect">
            <a:avLst/>
          </a:prstGeom>
        </p:spPr>
      </p:pic>
      <p:pic>
        <p:nvPicPr>
          <p:cNvPr id="5" name="图片 4"/>
          <p:cNvPicPr>
            <a:picLocks noChangeAspect="1"/>
          </p:cNvPicPr>
          <p:nvPr/>
        </p:nvPicPr>
        <p:blipFill>
          <a:blip r:embed="rId3"/>
          <a:stretch>
            <a:fillRect/>
          </a:stretch>
        </p:blipFill>
        <p:spPr>
          <a:xfrm>
            <a:off x="4205487" y="2632854"/>
            <a:ext cx="4900085" cy="1143099"/>
          </a:xfrm>
          <a:prstGeom prst="rect">
            <a:avLst/>
          </a:prstGeom>
        </p:spPr>
      </p:pic>
    </p:spTree>
    <p:extLst>
      <p:ext uri="{BB962C8B-B14F-4D97-AF65-F5344CB8AC3E}">
        <p14:creationId xmlns:p14="http://schemas.microsoft.com/office/powerpoint/2010/main" val="238198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22681" y="4808705"/>
            <a:ext cx="3478127" cy="1319882"/>
          </a:xfrm>
          <a:prstGeom prst="rect">
            <a:avLst/>
          </a:prstGeom>
        </p:spPr>
      </p:pic>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766114" y="1523999"/>
            <a:ext cx="8344989" cy="1715311"/>
          </a:xfrm>
          <a:prstGeom prst="rect">
            <a:avLst/>
          </a:prstGeom>
        </p:spPr>
      </p:pic>
      <p:pic>
        <p:nvPicPr>
          <p:cNvPr id="4" name="内容占位符 3"/>
          <p:cNvPicPr>
            <a:picLocks noGrp="1" noChangeAspect="1"/>
          </p:cNvPicPr>
          <p:nvPr>
            <p:ph idx="1"/>
          </p:nvPr>
        </p:nvPicPr>
        <p:blipFill>
          <a:blip r:embed="rId4"/>
          <a:stretch>
            <a:fillRect/>
          </a:stretch>
        </p:blipFill>
        <p:spPr>
          <a:xfrm>
            <a:off x="3879704" y="3093395"/>
            <a:ext cx="4398534" cy="1661132"/>
          </a:xfrm>
          <a:prstGeom prst="rect">
            <a:avLst/>
          </a:prstGeom>
        </p:spPr>
      </p:pic>
      <p:pic>
        <p:nvPicPr>
          <p:cNvPr id="6" name="图片 5"/>
          <p:cNvPicPr>
            <a:picLocks noChangeAspect="1"/>
          </p:cNvPicPr>
          <p:nvPr/>
        </p:nvPicPr>
        <p:blipFill>
          <a:blip r:embed="rId5"/>
          <a:stretch>
            <a:fillRect/>
          </a:stretch>
        </p:blipFill>
        <p:spPr>
          <a:xfrm>
            <a:off x="457200" y="1599175"/>
            <a:ext cx="3422504" cy="3280270"/>
          </a:xfrm>
          <a:prstGeom prst="rect">
            <a:avLst/>
          </a:prstGeom>
        </p:spPr>
      </p:pic>
    </p:spTree>
    <p:extLst>
      <p:ext uri="{BB962C8B-B14F-4D97-AF65-F5344CB8AC3E}">
        <p14:creationId xmlns:p14="http://schemas.microsoft.com/office/powerpoint/2010/main" val="13458737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单通道：</a:t>
            </a:r>
            <a:endParaRPr lang="zh-CN" altLang="en-US" dirty="0"/>
          </a:p>
        </p:txBody>
      </p:sp>
      <p:pic>
        <p:nvPicPr>
          <p:cNvPr id="3074" name="Picture 2" descr="https://img-blog.csdn.net/20171105162824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316" y="276007"/>
            <a:ext cx="7321684" cy="658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4669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https://img-blog.csdn.net/20160926183509455?watermark/2/text/aHR0cDovL2Jsb2cuY3Nkbi5uZXQv/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7446"/>
            <a:ext cx="1876425" cy="6477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2520428" y="28862"/>
            <a:ext cx="2051572" cy="2169589"/>
            <a:chOff x="2493477" y="66649"/>
            <a:chExt cx="2706260" cy="3429297"/>
          </a:xfrm>
        </p:grpSpPr>
        <p:pic>
          <p:nvPicPr>
            <p:cNvPr id="4" name="图片 3"/>
            <p:cNvPicPr>
              <a:picLocks noChangeAspect="1"/>
            </p:cNvPicPr>
            <p:nvPr/>
          </p:nvPicPr>
          <p:blipFill>
            <a:blip r:embed="rId3"/>
            <a:stretch>
              <a:fillRect/>
            </a:stretch>
          </p:blipFill>
          <p:spPr>
            <a:xfrm>
              <a:off x="3454477" y="66649"/>
              <a:ext cx="1745260" cy="3429297"/>
            </a:xfrm>
            <a:prstGeom prst="rect">
              <a:avLst/>
            </a:prstGeom>
          </p:spPr>
        </p:pic>
        <p:sp>
          <p:nvSpPr>
            <p:cNvPr id="7" name="右箭头 6"/>
            <p:cNvSpPr/>
            <p:nvPr/>
          </p:nvSpPr>
          <p:spPr>
            <a:xfrm>
              <a:off x="2493477" y="1781297"/>
              <a:ext cx="807396" cy="317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333625" y="2198451"/>
            <a:ext cx="2238375" cy="2406451"/>
            <a:chOff x="3958165" y="1194573"/>
            <a:chExt cx="2619433" cy="3482642"/>
          </a:xfrm>
        </p:grpSpPr>
        <p:sp>
          <p:nvSpPr>
            <p:cNvPr id="10" name="右箭头 9"/>
            <p:cNvSpPr/>
            <p:nvPr/>
          </p:nvSpPr>
          <p:spPr>
            <a:xfrm>
              <a:off x="3958165" y="2568307"/>
              <a:ext cx="1071145" cy="29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内容占位符 4"/>
            <p:cNvPicPr>
              <a:picLocks noChangeAspect="1"/>
            </p:cNvPicPr>
            <p:nvPr/>
          </p:nvPicPr>
          <p:blipFill>
            <a:blip r:embed="rId4"/>
            <a:stretch>
              <a:fillRect/>
            </a:stretch>
          </p:blipFill>
          <p:spPr>
            <a:xfrm>
              <a:off x="5076328" y="1194573"/>
              <a:ext cx="1501270" cy="3482642"/>
            </a:xfrm>
            <a:prstGeom prst="rect">
              <a:avLst/>
            </a:prstGeom>
          </p:spPr>
        </p:pic>
      </p:grpSp>
      <p:grpSp>
        <p:nvGrpSpPr>
          <p:cNvPr id="15" name="组合 14"/>
          <p:cNvGrpSpPr/>
          <p:nvPr/>
        </p:nvGrpSpPr>
        <p:grpSpPr>
          <a:xfrm>
            <a:off x="2437881" y="4523614"/>
            <a:ext cx="2134119" cy="2334386"/>
            <a:chOff x="5304630" y="3277823"/>
            <a:chExt cx="2792191" cy="3429297"/>
          </a:xfrm>
        </p:grpSpPr>
        <p:pic>
          <p:nvPicPr>
            <p:cNvPr id="6" name="图片 5"/>
            <p:cNvPicPr>
              <a:picLocks noChangeAspect="1"/>
            </p:cNvPicPr>
            <p:nvPr/>
          </p:nvPicPr>
          <p:blipFill>
            <a:blip r:embed="rId5"/>
            <a:stretch>
              <a:fillRect/>
            </a:stretch>
          </p:blipFill>
          <p:spPr>
            <a:xfrm>
              <a:off x="6457845" y="3277823"/>
              <a:ext cx="1638976" cy="3429297"/>
            </a:xfrm>
            <a:prstGeom prst="rect">
              <a:avLst/>
            </a:prstGeom>
          </p:spPr>
        </p:pic>
        <p:sp>
          <p:nvSpPr>
            <p:cNvPr id="13" name="右箭头 12"/>
            <p:cNvSpPr/>
            <p:nvPr/>
          </p:nvSpPr>
          <p:spPr>
            <a:xfrm>
              <a:off x="5304630" y="4674701"/>
              <a:ext cx="977328" cy="317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3558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https://img-blog.csdn.net/20160926183532976?watermark/2/text/aHR0cDovL2Jsb2cuY3Nkbi5uZXQv/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79" y="1334141"/>
            <a:ext cx="1533525" cy="50673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g-blog.csdn.net/20160926183550680?watermark/2/text/aHR0cDovL2Jsb2cuY3Nkbi5uZXQv/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696" y="3900791"/>
            <a:ext cx="6734280" cy="63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497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4" descr="https://img-blog.csdn.net/20160926183550680?watermark/2/text/aHR0cDovL2Jsb2cuY3Nkbi5uZXQv/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8039"/>
            <a:ext cx="7116721" cy="67037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7513551" y="-87870"/>
            <a:ext cx="1323053" cy="2169589"/>
          </a:xfrm>
          <a:prstGeom prst="rect">
            <a:avLst/>
          </a:prstGeom>
        </p:spPr>
      </p:pic>
      <p:pic>
        <p:nvPicPr>
          <p:cNvPr id="10" name="内容占位符 4"/>
          <p:cNvPicPr>
            <a:picLocks noChangeAspect="1"/>
          </p:cNvPicPr>
          <p:nvPr/>
        </p:nvPicPr>
        <p:blipFill>
          <a:blip r:embed="rId4"/>
          <a:stretch>
            <a:fillRect/>
          </a:stretch>
        </p:blipFill>
        <p:spPr>
          <a:xfrm>
            <a:off x="7553730" y="2081719"/>
            <a:ext cx="1282875" cy="2406451"/>
          </a:xfrm>
          <a:prstGeom prst="rect">
            <a:avLst/>
          </a:prstGeom>
        </p:spPr>
      </p:pic>
      <p:pic>
        <p:nvPicPr>
          <p:cNvPr id="12" name="图片 11"/>
          <p:cNvPicPr>
            <a:picLocks noChangeAspect="1"/>
          </p:cNvPicPr>
          <p:nvPr/>
        </p:nvPicPr>
        <p:blipFill>
          <a:blip r:embed="rId5"/>
          <a:stretch>
            <a:fillRect/>
          </a:stretch>
        </p:blipFill>
        <p:spPr>
          <a:xfrm>
            <a:off x="7583907" y="4406882"/>
            <a:ext cx="1252697" cy="2334386"/>
          </a:xfrm>
          <a:prstGeom prst="rect">
            <a:avLst/>
          </a:prstGeom>
        </p:spPr>
      </p:pic>
      <p:sp>
        <p:nvSpPr>
          <p:cNvPr id="14" name="文本框 13"/>
          <p:cNvSpPr txBox="1"/>
          <p:nvPr/>
        </p:nvSpPr>
        <p:spPr>
          <a:xfrm>
            <a:off x="7230565" y="2958039"/>
            <a:ext cx="274434" cy="369332"/>
          </a:xfrm>
          <a:prstGeom prst="rect">
            <a:avLst/>
          </a:prstGeom>
          <a:noFill/>
        </p:spPr>
        <p:txBody>
          <a:bodyPr wrap="none" rtlCol="0">
            <a:spAutoFit/>
          </a:bodyPr>
          <a:lstStyle/>
          <a:p>
            <a:r>
              <a:rPr lang="en-US" altLang="zh-CN" dirty="0" smtClean="0"/>
              <a:t>*</a:t>
            </a:r>
            <a:endParaRPr lang="zh-CN" altLang="en-US" dirty="0"/>
          </a:p>
        </p:txBody>
      </p:sp>
      <p:pic>
        <p:nvPicPr>
          <p:cNvPr id="15" name="图片 14"/>
          <p:cNvPicPr>
            <a:picLocks noChangeAspect="1"/>
          </p:cNvPicPr>
          <p:nvPr/>
        </p:nvPicPr>
        <p:blipFill>
          <a:blip r:embed="rId6"/>
          <a:stretch>
            <a:fillRect/>
          </a:stretch>
        </p:blipFill>
        <p:spPr>
          <a:xfrm>
            <a:off x="307396" y="4280171"/>
            <a:ext cx="3593396" cy="566446"/>
          </a:xfrm>
          <a:prstGeom prst="rect">
            <a:avLst/>
          </a:prstGeom>
        </p:spPr>
      </p:pic>
      <p:pic>
        <p:nvPicPr>
          <p:cNvPr id="16" name="图片 15"/>
          <p:cNvPicPr>
            <a:picLocks noChangeAspect="1"/>
          </p:cNvPicPr>
          <p:nvPr/>
        </p:nvPicPr>
        <p:blipFill>
          <a:blip r:embed="rId7"/>
          <a:stretch>
            <a:fillRect/>
          </a:stretch>
        </p:blipFill>
        <p:spPr>
          <a:xfrm>
            <a:off x="457199" y="5466945"/>
            <a:ext cx="2586185" cy="1010055"/>
          </a:xfrm>
          <a:prstGeom prst="rect">
            <a:avLst/>
          </a:prstGeom>
        </p:spPr>
      </p:pic>
    </p:spTree>
    <p:extLst>
      <p:ext uri="{BB962C8B-B14F-4D97-AF65-F5344CB8AC3E}">
        <p14:creationId xmlns:p14="http://schemas.microsoft.com/office/powerpoint/2010/main" val="27342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4"/>
          <p:cNvSpPr txBox="1"/>
          <p:nvPr/>
        </p:nvSpPr>
        <p:spPr>
          <a:xfrm>
            <a:off x="342900" y="156298"/>
            <a:ext cx="7317775"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Ensemble Learning</a:t>
            </a:r>
            <a:endParaRPr lang="en" sz="3200" dirty="0">
              <a:solidFill>
                <a:schemeClr val="bg1"/>
              </a:solidFill>
            </a:endParaRPr>
          </a:p>
        </p:txBody>
      </p:sp>
      <p:sp>
        <p:nvSpPr>
          <p:cNvPr id="23" name="Shape 555"/>
          <p:cNvSpPr txBox="1"/>
          <p:nvPr/>
        </p:nvSpPr>
        <p:spPr>
          <a:xfrm>
            <a:off x="342900" y="1143000"/>
            <a:ext cx="8686800" cy="5153025"/>
          </a:xfrm>
          <a:prstGeom prst="rect">
            <a:avLst/>
          </a:prstGeom>
          <a:noFill/>
          <a:ln>
            <a:noFill/>
          </a:ln>
        </p:spPr>
        <p:txBody>
          <a:bodyPr lIns="91425" tIns="91425" rIns="91425" bIns="91425" anchor="t" anchorCtr="0">
            <a:noAutofit/>
          </a:bodyPr>
          <a:lstStyle/>
          <a:p>
            <a:r>
              <a:rPr lang="en-US" sz="2400" dirty="0" smtClean="0"/>
              <a:t>Ensemble: A model built from many simpler models</a:t>
            </a:r>
          </a:p>
          <a:p>
            <a:r>
              <a:rPr lang="en-US" sz="2400" dirty="0" smtClean="0"/>
              <a:t>Two main methods:</a:t>
            </a:r>
            <a:endParaRPr lang="en-US" sz="2400" dirty="0"/>
          </a:p>
          <a:p>
            <a:pPr marL="457200" indent="-457200">
              <a:buFont typeface="Arial" panose="020B0604020202020204" pitchFamily="34" charset="0"/>
              <a:buChar char="•"/>
            </a:pPr>
            <a:r>
              <a:rPr lang="en-US" sz="2400" dirty="0" smtClean="0"/>
              <a:t>Bagging: (Bootstrap </a:t>
            </a:r>
            <a:r>
              <a:rPr lang="en-US" sz="2400" dirty="0" err="1" smtClean="0"/>
              <a:t>AGgregation</a:t>
            </a:r>
            <a:r>
              <a:rPr lang="en-US" sz="2400" dirty="0" smtClean="0"/>
              <a:t>): Train base models on bootstrap samples of the data. Take majority vote for classification tasks, or average output for regression. </a:t>
            </a:r>
            <a:endParaRPr lang="en-US" sz="2400" dirty="0"/>
          </a:p>
          <a:p>
            <a:endParaRPr lang="en-US" sz="2400" dirty="0" smtClean="0"/>
          </a:p>
          <a:p>
            <a:endParaRPr lang="en-US" sz="2400" dirty="0"/>
          </a:p>
          <a:p>
            <a:endParaRPr lang="en-US" sz="2400" dirty="0" smtClean="0"/>
          </a:p>
          <a:p>
            <a:pPr marL="457200" indent="-457200">
              <a:buFont typeface="Arial" panose="020B0604020202020204" pitchFamily="34" charset="0"/>
              <a:buChar char="•"/>
            </a:pPr>
            <a:r>
              <a:rPr lang="en-US" sz="2400" dirty="0" smtClean="0"/>
              <a:t>Boosting: Learners are ordered: Each learner tries to reduce error (residual) on “hard” examples (those misclassified by earlier learners). </a:t>
            </a:r>
            <a:endParaRPr sz="2400" dirty="0"/>
          </a:p>
        </p:txBody>
      </p:sp>
    </p:spTree>
    <p:extLst>
      <p:ext uri="{BB962C8B-B14F-4D97-AF65-F5344CB8AC3E}">
        <p14:creationId xmlns:p14="http://schemas.microsoft.com/office/powerpoint/2010/main" val="1747834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72570" y="1028700"/>
            <a:ext cx="9006116" cy="4653643"/>
          </a:xfrm>
          <a:prstGeom prst="rect">
            <a:avLst/>
          </a:prstGeom>
        </p:spPr>
      </p:pic>
      <p:sp>
        <p:nvSpPr>
          <p:cNvPr id="5" name="Shape 561"/>
          <p:cNvSpPr txBox="1"/>
          <p:nvPr/>
        </p:nvSpPr>
        <p:spPr>
          <a:xfrm>
            <a:off x="695926" y="76200"/>
            <a:ext cx="7364399" cy="3925475"/>
          </a:xfrm>
          <a:prstGeom prst="rect">
            <a:avLst/>
          </a:prstGeom>
          <a:noFill/>
          <a:ln>
            <a:noFill/>
          </a:ln>
        </p:spPr>
        <p:txBody>
          <a:bodyPr lIns="91425" tIns="91425" rIns="91425" bIns="91425" anchor="t" anchorCtr="0">
            <a:noAutofit/>
          </a:bodyPr>
          <a:lstStyle/>
          <a:p>
            <a:pPr marL="38100">
              <a:buSzPct val="100000"/>
            </a:pPr>
            <a:r>
              <a:rPr lang="en" sz="3200" dirty="0" smtClean="0">
                <a:solidFill>
                  <a:schemeClr val="bg1"/>
                </a:solidFill>
              </a:rPr>
              <a:t>Bagging on image classification tasks</a:t>
            </a:r>
            <a:endParaRPr lang="en" sz="3200" dirty="0">
              <a:solidFill>
                <a:schemeClr val="bg1"/>
              </a:solidFill>
            </a:endParaRPr>
          </a:p>
          <a:p>
            <a:endParaRPr sz="3000" dirty="0"/>
          </a:p>
          <a:p>
            <a:endParaRPr lang="en" sz="3000" dirty="0" smtClean="0"/>
          </a:p>
          <a:p>
            <a:endParaRPr lang="en" sz="3000" dirty="0"/>
          </a:p>
        </p:txBody>
      </p:sp>
    </p:spTree>
    <p:extLst>
      <p:ext uri="{BB962C8B-B14F-4D97-AF65-F5344CB8AC3E}">
        <p14:creationId xmlns:p14="http://schemas.microsoft.com/office/powerpoint/2010/main" val="140676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53144</TotalTime>
  <Words>1750</Words>
  <Application>Microsoft Office PowerPoint</Application>
  <PresentationFormat>全屏显示(4:3)</PresentationFormat>
  <Paragraphs>345</Paragraphs>
  <Slides>77</Slides>
  <Notes>41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77</vt:i4>
      </vt:variant>
    </vt:vector>
  </HeadingPairs>
  <TitlesOfParts>
    <vt:vector size="87" baseType="lpstr">
      <vt:lpstr>Lucida Grande</vt:lpstr>
      <vt:lpstr>方正舒体</vt:lpstr>
      <vt:lpstr>华文宋体</vt:lpstr>
      <vt:lpstr>楷体</vt:lpstr>
      <vt:lpstr>宋体</vt:lpstr>
      <vt:lpstr>Arial</vt:lpstr>
      <vt:lpstr>Calibri</vt:lpstr>
      <vt:lpstr>Impact</vt:lpstr>
      <vt:lpstr>Wingdings 2</vt:lpstr>
      <vt:lpstr>Clarity</vt:lpstr>
      <vt:lpstr>CN:CST31209 : Deep Learning and Big Data Intelligence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The Unreasonable Effectiveness of Deep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Small filters</vt:lpstr>
      <vt:lpstr>PowerPoint 演示文稿</vt:lpstr>
      <vt:lpstr>PowerPoint 演示文稿</vt:lpstr>
      <vt:lpstr>PowerPoint 演示文稿</vt:lpstr>
      <vt:lpstr>PowerPoint 演示文稿</vt:lpstr>
      <vt:lpstr>How to compute convolutions</vt:lpstr>
      <vt:lpstr>im2col</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Huasha Zhao</dc:creator>
  <cp:lastModifiedBy>Alice</cp:lastModifiedBy>
  <cp:revision>1323</cp:revision>
  <cp:lastPrinted>2013-04-04T21:00:55Z</cp:lastPrinted>
  <dcterms:created xsi:type="dcterms:W3CDTF">2013-04-18T21:29:50Z</dcterms:created>
  <dcterms:modified xsi:type="dcterms:W3CDTF">2022-03-23T14:41:02Z</dcterms:modified>
</cp:coreProperties>
</file>